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AEABF-614F-4FE8-9DB6-C6A16948F4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6EB4CEF-A77A-4AC8-BEED-7ABBC9E97E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Powers/Duties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8551A44-64DB-4396-9D30-248A11CC4338}" type="parTrans" cxnId="{8B6E5BAF-A7A1-4D7D-A37F-D86D27936D95}">
      <dgm:prSet/>
      <dgm:spPr/>
    </dgm:pt>
    <dgm:pt modelId="{986E2598-E1B1-4930-87D0-647C35EF6A73}" type="sibTrans" cxnId="{8B6E5BAF-A7A1-4D7D-A37F-D86D27936D95}">
      <dgm:prSet/>
      <dgm:spPr/>
    </dgm:pt>
    <dgm:pt modelId="{B2FA6B8F-669F-4FFE-867F-8A00ACEC37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National Govt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Declare War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495146A-9A11-4546-920E-F8F025728976}" type="parTrans" cxnId="{ADDA1951-A177-4BBE-9666-FABA88386C1A}">
      <dgm:prSet/>
      <dgm:spPr/>
    </dgm:pt>
    <dgm:pt modelId="{27ED6927-2039-4159-BEAA-6FD54AC8E59E}" type="sibTrans" cxnId="{ADDA1951-A177-4BBE-9666-FABA88386C1A}">
      <dgm:prSet/>
      <dgm:spPr/>
    </dgm:pt>
    <dgm:pt modelId="{D175EFD7-3CE4-4BDB-B2B2-D574F27A46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Concurrent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FBI/State Police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5399EF81-FC35-4360-BF69-2B0520FC1DEF}" type="parTrans" cxnId="{87BD235C-D681-4BD5-9ABA-17F0E628B6C3}">
      <dgm:prSet/>
      <dgm:spPr/>
    </dgm:pt>
    <dgm:pt modelId="{A855DB51-418B-45AE-ADC7-194D7A54D441}" type="sibTrans" cxnId="{87BD235C-D681-4BD5-9ABA-17F0E628B6C3}">
      <dgm:prSet/>
      <dgm:spPr/>
    </dgm:pt>
    <dgm:pt modelId="{11969CA9-6BB7-4BB2-8A5C-C4236A08F4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States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rPr>
            <a:t>Public Schools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D3778273-F393-488D-8082-92B00EF62F68}" type="parTrans" cxnId="{FBCACCB8-C952-4F88-9638-341F1BA65A04}">
      <dgm:prSet/>
      <dgm:spPr/>
    </dgm:pt>
    <dgm:pt modelId="{228F626F-6F6E-4316-A671-6719D06F28EB}" type="sibTrans" cxnId="{FBCACCB8-C952-4F88-9638-341F1BA65A04}">
      <dgm:prSet/>
      <dgm:spPr/>
    </dgm:pt>
    <dgm:pt modelId="{DAF7341A-E724-4C12-96C8-26411915F3B7}" type="pres">
      <dgm:prSet presAssocID="{314AEABF-614F-4FE8-9DB6-C6A16948F4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BCD520-092B-4F8B-BF49-6ECBF5A422A6}" type="pres">
      <dgm:prSet presAssocID="{16EB4CEF-A77A-4AC8-BEED-7ABBC9E97E57}" presName="hierRoot1" presStyleCnt="0">
        <dgm:presLayoutVars>
          <dgm:hierBranch/>
        </dgm:presLayoutVars>
      </dgm:prSet>
      <dgm:spPr/>
    </dgm:pt>
    <dgm:pt modelId="{972DF74D-065C-4006-B017-DB953D908020}" type="pres">
      <dgm:prSet presAssocID="{16EB4CEF-A77A-4AC8-BEED-7ABBC9E97E57}" presName="rootComposite1" presStyleCnt="0"/>
      <dgm:spPr/>
    </dgm:pt>
    <dgm:pt modelId="{36BE6A19-9AB9-45AB-8A49-46229626DF27}" type="pres">
      <dgm:prSet presAssocID="{16EB4CEF-A77A-4AC8-BEED-7ABBC9E97E57}" presName="rootText1" presStyleLbl="node0" presStyleIdx="0" presStyleCnt="1">
        <dgm:presLayoutVars>
          <dgm:chPref val="3"/>
        </dgm:presLayoutVars>
      </dgm:prSet>
      <dgm:spPr/>
    </dgm:pt>
    <dgm:pt modelId="{28E16F9D-4737-4FAA-BA75-7FE559DD4097}" type="pres">
      <dgm:prSet presAssocID="{16EB4CEF-A77A-4AC8-BEED-7ABBC9E97E57}" presName="rootConnector1" presStyleLbl="node1" presStyleIdx="0" presStyleCnt="0"/>
      <dgm:spPr/>
    </dgm:pt>
    <dgm:pt modelId="{D200A975-399A-4E50-94C8-EA1D5850BBE0}" type="pres">
      <dgm:prSet presAssocID="{16EB4CEF-A77A-4AC8-BEED-7ABBC9E97E57}" presName="hierChild2" presStyleCnt="0"/>
      <dgm:spPr/>
    </dgm:pt>
    <dgm:pt modelId="{59124F7B-E9F4-4847-9F71-7C0C1B934116}" type="pres">
      <dgm:prSet presAssocID="{B495146A-9A11-4546-920E-F8F025728976}" presName="Name35" presStyleLbl="parChTrans1D2" presStyleIdx="0" presStyleCnt="3"/>
      <dgm:spPr/>
    </dgm:pt>
    <dgm:pt modelId="{2FD4D7B1-707D-48AA-BE8C-EFAE696978EF}" type="pres">
      <dgm:prSet presAssocID="{B2FA6B8F-669F-4FFE-867F-8A00ACEC377F}" presName="hierRoot2" presStyleCnt="0">
        <dgm:presLayoutVars>
          <dgm:hierBranch/>
        </dgm:presLayoutVars>
      </dgm:prSet>
      <dgm:spPr/>
    </dgm:pt>
    <dgm:pt modelId="{7726604E-A650-44E9-898B-D3B92DDF52FB}" type="pres">
      <dgm:prSet presAssocID="{B2FA6B8F-669F-4FFE-867F-8A00ACEC377F}" presName="rootComposite" presStyleCnt="0"/>
      <dgm:spPr/>
    </dgm:pt>
    <dgm:pt modelId="{3315FAD2-A6B4-4D6F-8F75-E889F6D31AC4}" type="pres">
      <dgm:prSet presAssocID="{B2FA6B8F-669F-4FFE-867F-8A00ACEC377F}" presName="rootText" presStyleLbl="node2" presStyleIdx="0" presStyleCnt="3">
        <dgm:presLayoutVars>
          <dgm:chPref val="3"/>
        </dgm:presLayoutVars>
      </dgm:prSet>
      <dgm:spPr/>
    </dgm:pt>
    <dgm:pt modelId="{BFD27D91-158E-4362-BA9E-525BF6D6C88C}" type="pres">
      <dgm:prSet presAssocID="{B2FA6B8F-669F-4FFE-867F-8A00ACEC377F}" presName="rootConnector" presStyleLbl="node2" presStyleIdx="0" presStyleCnt="3"/>
      <dgm:spPr/>
    </dgm:pt>
    <dgm:pt modelId="{EC0C7D4A-D81E-4E6D-A061-1C1DE0017002}" type="pres">
      <dgm:prSet presAssocID="{B2FA6B8F-669F-4FFE-867F-8A00ACEC377F}" presName="hierChild4" presStyleCnt="0"/>
      <dgm:spPr/>
    </dgm:pt>
    <dgm:pt modelId="{682F6ED8-720A-41EC-91E1-0A181B0B62C6}" type="pres">
      <dgm:prSet presAssocID="{B2FA6B8F-669F-4FFE-867F-8A00ACEC377F}" presName="hierChild5" presStyleCnt="0"/>
      <dgm:spPr/>
    </dgm:pt>
    <dgm:pt modelId="{EEAC4A35-C53B-47C2-83F0-0063489A45E5}" type="pres">
      <dgm:prSet presAssocID="{5399EF81-FC35-4360-BF69-2B0520FC1DEF}" presName="Name35" presStyleLbl="parChTrans1D2" presStyleIdx="1" presStyleCnt="3"/>
      <dgm:spPr/>
    </dgm:pt>
    <dgm:pt modelId="{11DFFC94-EE42-4092-A6A6-2B0D4B94EF16}" type="pres">
      <dgm:prSet presAssocID="{D175EFD7-3CE4-4BDB-B2B2-D574F27A4651}" presName="hierRoot2" presStyleCnt="0">
        <dgm:presLayoutVars>
          <dgm:hierBranch/>
        </dgm:presLayoutVars>
      </dgm:prSet>
      <dgm:spPr/>
    </dgm:pt>
    <dgm:pt modelId="{491E865E-168B-4FF7-A47A-28BBEDA37BF2}" type="pres">
      <dgm:prSet presAssocID="{D175EFD7-3CE4-4BDB-B2B2-D574F27A4651}" presName="rootComposite" presStyleCnt="0"/>
      <dgm:spPr/>
    </dgm:pt>
    <dgm:pt modelId="{E701A6EE-EBBE-4A01-A0ED-28D2674215DF}" type="pres">
      <dgm:prSet presAssocID="{D175EFD7-3CE4-4BDB-B2B2-D574F27A4651}" presName="rootText" presStyleLbl="node2" presStyleIdx="1" presStyleCnt="3">
        <dgm:presLayoutVars>
          <dgm:chPref val="3"/>
        </dgm:presLayoutVars>
      </dgm:prSet>
      <dgm:spPr/>
    </dgm:pt>
    <dgm:pt modelId="{06573941-6A98-4B49-972C-1A0BE4824B0F}" type="pres">
      <dgm:prSet presAssocID="{D175EFD7-3CE4-4BDB-B2B2-D574F27A4651}" presName="rootConnector" presStyleLbl="node2" presStyleIdx="1" presStyleCnt="3"/>
      <dgm:spPr/>
    </dgm:pt>
    <dgm:pt modelId="{84146D05-0A04-4BA4-B6E0-1D1BF0926AB3}" type="pres">
      <dgm:prSet presAssocID="{D175EFD7-3CE4-4BDB-B2B2-D574F27A4651}" presName="hierChild4" presStyleCnt="0"/>
      <dgm:spPr/>
    </dgm:pt>
    <dgm:pt modelId="{690104FF-1DB6-42DF-8A68-B104251696B1}" type="pres">
      <dgm:prSet presAssocID="{D175EFD7-3CE4-4BDB-B2B2-D574F27A4651}" presName="hierChild5" presStyleCnt="0"/>
      <dgm:spPr/>
    </dgm:pt>
    <dgm:pt modelId="{3BDE861A-45CB-4973-B52F-F1824D1A7C41}" type="pres">
      <dgm:prSet presAssocID="{D3778273-F393-488D-8082-92B00EF62F68}" presName="Name35" presStyleLbl="parChTrans1D2" presStyleIdx="2" presStyleCnt="3"/>
      <dgm:spPr/>
    </dgm:pt>
    <dgm:pt modelId="{7D6452A3-EE71-4ADD-A761-C6FB1D6E9513}" type="pres">
      <dgm:prSet presAssocID="{11969CA9-6BB7-4BB2-8A5C-C4236A08F418}" presName="hierRoot2" presStyleCnt="0">
        <dgm:presLayoutVars>
          <dgm:hierBranch/>
        </dgm:presLayoutVars>
      </dgm:prSet>
      <dgm:spPr/>
    </dgm:pt>
    <dgm:pt modelId="{63279C57-A615-480C-AA9F-F6D8D876047D}" type="pres">
      <dgm:prSet presAssocID="{11969CA9-6BB7-4BB2-8A5C-C4236A08F418}" presName="rootComposite" presStyleCnt="0"/>
      <dgm:spPr/>
    </dgm:pt>
    <dgm:pt modelId="{DF08BA8B-38DF-439A-96FE-0DD102D64E17}" type="pres">
      <dgm:prSet presAssocID="{11969CA9-6BB7-4BB2-8A5C-C4236A08F418}" presName="rootText" presStyleLbl="node2" presStyleIdx="2" presStyleCnt="3">
        <dgm:presLayoutVars>
          <dgm:chPref val="3"/>
        </dgm:presLayoutVars>
      </dgm:prSet>
      <dgm:spPr/>
    </dgm:pt>
    <dgm:pt modelId="{6D9E0246-0172-40FC-9C5C-A97156726088}" type="pres">
      <dgm:prSet presAssocID="{11969CA9-6BB7-4BB2-8A5C-C4236A08F418}" presName="rootConnector" presStyleLbl="node2" presStyleIdx="2" presStyleCnt="3"/>
      <dgm:spPr/>
    </dgm:pt>
    <dgm:pt modelId="{4067737C-2A56-43CF-8350-750A7DB53378}" type="pres">
      <dgm:prSet presAssocID="{11969CA9-6BB7-4BB2-8A5C-C4236A08F418}" presName="hierChild4" presStyleCnt="0"/>
      <dgm:spPr/>
    </dgm:pt>
    <dgm:pt modelId="{C7B4F09A-B417-4753-9C3E-472996C25320}" type="pres">
      <dgm:prSet presAssocID="{11969CA9-6BB7-4BB2-8A5C-C4236A08F418}" presName="hierChild5" presStyleCnt="0"/>
      <dgm:spPr/>
    </dgm:pt>
    <dgm:pt modelId="{FC2CAE6B-04C1-4387-B261-D0A870CF6C8F}" type="pres">
      <dgm:prSet presAssocID="{16EB4CEF-A77A-4AC8-BEED-7ABBC9E97E57}" presName="hierChild3" presStyleCnt="0"/>
      <dgm:spPr/>
    </dgm:pt>
  </dgm:ptLst>
  <dgm:cxnLst>
    <dgm:cxn modelId="{64776E38-9534-467F-88DF-1C0753E576DE}" type="presOf" srcId="{16EB4CEF-A77A-4AC8-BEED-7ABBC9E97E57}" destId="{36BE6A19-9AB9-45AB-8A49-46229626DF27}" srcOrd="0" destOrd="0" presId="urn:microsoft.com/office/officeart/2005/8/layout/orgChart1"/>
    <dgm:cxn modelId="{40B4F15C-ACEC-4AE9-AA52-28284ADDEE14}" type="presOf" srcId="{D175EFD7-3CE4-4BDB-B2B2-D574F27A4651}" destId="{E701A6EE-EBBE-4A01-A0ED-28D2674215DF}" srcOrd="0" destOrd="0" presId="urn:microsoft.com/office/officeart/2005/8/layout/orgChart1"/>
    <dgm:cxn modelId="{40A0A744-BC0F-4A60-BF5F-0F15C97FD3EB}" type="presOf" srcId="{16EB4CEF-A77A-4AC8-BEED-7ABBC9E97E57}" destId="{28E16F9D-4737-4FAA-BA75-7FE559DD4097}" srcOrd="1" destOrd="0" presId="urn:microsoft.com/office/officeart/2005/8/layout/orgChart1"/>
    <dgm:cxn modelId="{B1DA5CCF-0258-42EA-8490-9D323F0F3F29}" type="presOf" srcId="{D3778273-F393-488D-8082-92B00EF62F68}" destId="{3BDE861A-45CB-4973-B52F-F1824D1A7C41}" srcOrd="0" destOrd="0" presId="urn:microsoft.com/office/officeart/2005/8/layout/orgChart1"/>
    <dgm:cxn modelId="{D540A08C-46F3-4570-9025-E4D79FB38D65}" type="presOf" srcId="{5399EF81-FC35-4360-BF69-2B0520FC1DEF}" destId="{EEAC4A35-C53B-47C2-83F0-0063489A45E5}" srcOrd="0" destOrd="0" presId="urn:microsoft.com/office/officeart/2005/8/layout/orgChart1"/>
    <dgm:cxn modelId="{75F83213-08B8-4458-B459-202F2F9ABD42}" type="presOf" srcId="{D175EFD7-3CE4-4BDB-B2B2-D574F27A4651}" destId="{06573941-6A98-4B49-972C-1A0BE4824B0F}" srcOrd="1" destOrd="0" presId="urn:microsoft.com/office/officeart/2005/8/layout/orgChart1"/>
    <dgm:cxn modelId="{88E5B204-C5F4-4BBC-8D42-63A425D420AE}" type="presOf" srcId="{11969CA9-6BB7-4BB2-8A5C-C4236A08F418}" destId="{DF08BA8B-38DF-439A-96FE-0DD102D64E17}" srcOrd="0" destOrd="0" presId="urn:microsoft.com/office/officeart/2005/8/layout/orgChart1"/>
    <dgm:cxn modelId="{8D7064E1-6034-4934-9ECB-FAB83A5DBFBF}" type="presOf" srcId="{B495146A-9A11-4546-920E-F8F025728976}" destId="{59124F7B-E9F4-4847-9F71-7C0C1B934116}" srcOrd="0" destOrd="0" presId="urn:microsoft.com/office/officeart/2005/8/layout/orgChart1"/>
    <dgm:cxn modelId="{65BFE2E4-24DC-45F6-8A33-C8826DE2B933}" type="presOf" srcId="{B2FA6B8F-669F-4FFE-867F-8A00ACEC377F}" destId="{BFD27D91-158E-4362-BA9E-525BF6D6C88C}" srcOrd="1" destOrd="0" presId="urn:microsoft.com/office/officeart/2005/8/layout/orgChart1"/>
    <dgm:cxn modelId="{FBCACCB8-C952-4F88-9638-341F1BA65A04}" srcId="{16EB4CEF-A77A-4AC8-BEED-7ABBC9E97E57}" destId="{11969CA9-6BB7-4BB2-8A5C-C4236A08F418}" srcOrd="2" destOrd="0" parTransId="{D3778273-F393-488D-8082-92B00EF62F68}" sibTransId="{228F626F-6F6E-4316-A671-6719D06F28EB}"/>
    <dgm:cxn modelId="{FE8DAF5D-BD40-4B59-9761-1EEE4D372BD5}" type="presOf" srcId="{11969CA9-6BB7-4BB2-8A5C-C4236A08F418}" destId="{6D9E0246-0172-40FC-9C5C-A97156726088}" srcOrd="1" destOrd="0" presId="urn:microsoft.com/office/officeart/2005/8/layout/orgChart1"/>
    <dgm:cxn modelId="{87BD235C-D681-4BD5-9ABA-17F0E628B6C3}" srcId="{16EB4CEF-A77A-4AC8-BEED-7ABBC9E97E57}" destId="{D175EFD7-3CE4-4BDB-B2B2-D574F27A4651}" srcOrd="1" destOrd="0" parTransId="{5399EF81-FC35-4360-BF69-2B0520FC1DEF}" sibTransId="{A855DB51-418B-45AE-ADC7-194D7A54D441}"/>
    <dgm:cxn modelId="{8B6E5BAF-A7A1-4D7D-A37F-D86D27936D95}" srcId="{314AEABF-614F-4FE8-9DB6-C6A16948F4CC}" destId="{16EB4CEF-A77A-4AC8-BEED-7ABBC9E97E57}" srcOrd="0" destOrd="0" parTransId="{E8551A44-64DB-4396-9D30-248A11CC4338}" sibTransId="{986E2598-E1B1-4930-87D0-647C35EF6A73}"/>
    <dgm:cxn modelId="{ADDA1951-A177-4BBE-9666-FABA88386C1A}" srcId="{16EB4CEF-A77A-4AC8-BEED-7ABBC9E97E57}" destId="{B2FA6B8F-669F-4FFE-867F-8A00ACEC377F}" srcOrd="0" destOrd="0" parTransId="{B495146A-9A11-4546-920E-F8F025728976}" sibTransId="{27ED6927-2039-4159-BEAA-6FD54AC8E59E}"/>
    <dgm:cxn modelId="{C4DBB4B2-A218-4920-8F6A-7BAC1E65E7A0}" type="presOf" srcId="{314AEABF-614F-4FE8-9DB6-C6A16948F4CC}" destId="{DAF7341A-E724-4C12-96C8-26411915F3B7}" srcOrd="0" destOrd="0" presId="urn:microsoft.com/office/officeart/2005/8/layout/orgChart1"/>
    <dgm:cxn modelId="{79543F61-6CF5-4B86-BC46-BF8E65ED7FBC}" type="presOf" srcId="{B2FA6B8F-669F-4FFE-867F-8A00ACEC377F}" destId="{3315FAD2-A6B4-4D6F-8F75-E889F6D31AC4}" srcOrd="0" destOrd="0" presId="urn:microsoft.com/office/officeart/2005/8/layout/orgChart1"/>
    <dgm:cxn modelId="{1E13A790-5425-4AB8-8210-9DCC2AB51553}" type="presParOf" srcId="{DAF7341A-E724-4C12-96C8-26411915F3B7}" destId="{1CBCD520-092B-4F8B-BF49-6ECBF5A422A6}" srcOrd="0" destOrd="0" presId="urn:microsoft.com/office/officeart/2005/8/layout/orgChart1"/>
    <dgm:cxn modelId="{39FBE8DE-631B-49A9-A880-CB5EACA15141}" type="presParOf" srcId="{1CBCD520-092B-4F8B-BF49-6ECBF5A422A6}" destId="{972DF74D-065C-4006-B017-DB953D908020}" srcOrd="0" destOrd="0" presId="urn:microsoft.com/office/officeart/2005/8/layout/orgChart1"/>
    <dgm:cxn modelId="{750834BF-4438-4DCA-B8F3-EB591C4C30D1}" type="presParOf" srcId="{972DF74D-065C-4006-B017-DB953D908020}" destId="{36BE6A19-9AB9-45AB-8A49-46229626DF27}" srcOrd="0" destOrd="0" presId="urn:microsoft.com/office/officeart/2005/8/layout/orgChart1"/>
    <dgm:cxn modelId="{070CB14F-32D7-4284-9019-030C59385FC8}" type="presParOf" srcId="{972DF74D-065C-4006-B017-DB953D908020}" destId="{28E16F9D-4737-4FAA-BA75-7FE559DD4097}" srcOrd="1" destOrd="0" presId="urn:microsoft.com/office/officeart/2005/8/layout/orgChart1"/>
    <dgm:cxn modelId="{CF5CC15F-41AF-4E77-BF83-6041ABB71EEC}" type="presParOf" srcId="{1CBCD520-092B-4F8B-BF49-6ECBF5A422A6}" destId="{D200A975-399A-4E50-94C8-EA1D5850BBE0}" srcOrd="1" destOrd="0" presId="urn:microsoft.com/office/officeart/2005/8/layout/orgChart1"/>
    <dgm:cxn modelId="{11C99B55-CFB1-4B3C-83E1-CFFDF20A3D8F}" type="presParOf" srcId="{D200A975-399A-4E50-94C8-EA1D5850BBE0}" destId="{59124F7B-E9F4-4847-9F71-7C0C1B934116}" srcOrd="0" destOrd="0" presId="urn:microsoft.com/office/officeart/2005/8/layout/orgChart1"/>
    <dgm:cxn modelId="{E7DB095E-D219-400A-8F42-6C34064D5191}" type="presParOf" srcId="{D200A975-399A-4E50-94C8-EA1D5850BBE0}" destId="{2FD4D7B1-707D-48AA-BE8C-EFAE696978EF}" srcOrd="1" destOrd="0" presId="urn:microsoft.com/office/officeart/2005/8/layout/orgChart1"/>
    <dgm:cxn modelId="{493BFE0B-9AE1-45E1-8AE0-535052516DBE}" type="presParOf" srcId="{2FD4D7B1-707D-48AA-BE8C-EFAE696978EF}" destId="{7726604E-A650-44E9-898B-D3B92DDF52FB}" srcOrd="0" destOrd="0" presId="urn:microsoft.com/office/officeart/2005/8/layout/orgChart1"/>
    <dgm:cxn modelId="{81FE2894-B7ED-48F3-AD22-93E632351D9C}" type="presParOf" srcId="{7726604E-A650-44E9-898B-D3B92DDF52FB}" destId="{3315FAD2-A6B4-4D6F-8F75-E889F6D31AC4}" srcOrd="0" destOrd="0" presId="urn:microsoft.com/office/officeart/2005/8/layout/orgChart1"/>
    <dgm:cxn modelId="{A9FBB037-BAC0-4506-BF63-567482C1A8FC}" type="presParOf" srcId="{7726604E-A650-44E9-898B-D3B92DDF52FB}" destId="{BFD27D91-158E-4362-BA9E-525BF6D6C88C}" srcOrd="1" destOrd="0" presId="urn:microsoft.com/office/officeart/2005/8/layout/orgChart1"/>
    <dgm:cxn modelId="{308C83EB-D34E-4D89-9D97-9AADC41D1EF9}" type="presParOf" srcId="{2FD4D7B1-707D-48AA-BE8C-EFAE696978EF}" destId="{EC0C7D4A-D81E-4E6D-A061-1C1DE0017002}" srcOrd="1" destOrd="0" presId="urn:microsoft.com/office/officeart/2005/8/layout/orgChart1"/>
    <dgm:cxn modelId="{96AD64E2-DBEC-46D2-99AF-7B32E26DD960}" type="presParOf" srcId="{2FD4D7B1-707D-48AA-BE8C-EFAE696978EF}" destId="{682F6ED8-720A-41EC-91E1-0A181B0B62C6}" srcOrd="2" destOrd="0" presId="urn:microsoft.com/office/officeart/2005/8/layout/orgChart1"/>
    <dgm:cxn modelId="{017DAE21-DFAF-46A6-8A42-4739396E29A7}" type="presParOf" srcId="{D200A975-399A-4E50-94C8-EA1D5850BBE0}" destId="{EEAC4A35-C53B-47C2-83F0-0063489A45E5}" srcOrd="2" destOrd="0" presId="urn:microsoft.com/office/officeart/2005/8/layout/orgChart1"/>
    <dgm:cxn modelId="{2DE48FC5-FD28-4BD1-93E1-0A9C1EC182F4}" type="presParOf" srcId="{D200A975-399A-4E50-94C8-EA1D5850BBE0}" destId="{11DFFC94-EE42-4092-A6A6-2B0D4B94EF16}" srcOrd="3" destOrd="0" presId="urn:microsoft.com/office/officeart/2005/8/layout/orgChart1"/>
    <dgm:cxn modelId="{1D244D34-A262-49B7-B24D-616B9C2FA4F1}" type="presParOf" srcId="{11DFFC94-EE42-4092-A6A6-2B0D4B94EF16}" destId="{491E865E-168B-4FF7-A47A-28BBEDA37BF2}" srcOrd="0" destOrd="0" presId="urn:microsoft.com/office/officeart/2005/8/layout/orgChart1"/>
    <dgm:cxn modelId="{AD9E472E-8007-444D-8372-67BF083CE74A}" type="presParOf" srcId="{491E865E-168B-4FF7-A47A-28BBEDA37BF2}" destId="{E701A6EE-EBBE-4A01-A0ED-28D2674215DF}" srcOrd="0" destOrd="0" presId="urn:microsoft.com/office/officeart/2005/8/layout/orgChart1"/>
    <dgm:cxn modelId="{8D568F7C-1088-4234-BEEF-C4F4E9A8413D}" type="presParOf" srcId="{491E865E-168B-4FF7-A47A-28BBEDA37BF2}" destId="{06573941-6A98-4B49-972C-1A0BE4824B0F}" srcOrd="1" destOrd="0" presId="urn:microsoft.com/office/officeart/2005/8/layout/orgChart1"/>
    <dgm:cxn modelId="{A805A2F4-4A05-4ECB-81BE-C68740BD7DFA}" type="presParOf" srcId="{11DFFC94-EE42-4092-A6A6-2B0D4B94EF16}" destId="{84146D05-0A04-4BA4-B6E0-1D1BF0926AB3}" srcOrd="1" destOrd="0" presId="urn:microsoft.com/office/officeart/2005/8/layout/orgChart1"/>
    <dgm:cxn modelId="{24E04DEE-6D59-41FB-8365-C1ADE7E849BC}" type="presParOf" srcId="{11DFFC94-EE42-4092-A6A6-2B0D4B94EF16}" destId="{690104FF-1DB6-42DF-8A68-B104251696B1}" srcOrd="2" destOrd="0" presId="urn:microsoft.com/office/officeart/2005/8/layout/orgChart1"/>
    <dgm:cxn modelId="{341DF4F6-4FA9-4AAC-8C23-E2DFFC0C594B}" type="presParOf" srcId="{D200A975-399A-4E50-94C8-EA1D5850BBE0}" destId="{3BDE861A-45CB-4973-B52F-F1824D1A7C41}" srcOrd="4" destOrd="0" presId="urn:microsoft.com/office/officeart/2005/8/layout/orgChart1"/>
    <dgm:cxn modelId="{CE56A11D-8601-4219-B9D2-91932915E295}" type="presParOf" srcId="{D200A975-399A-4E50-94C8-EA1D5850BBE0}" destId="{7D6452A3-EE71-4ADD-A761-C6FB1D6E9513}" srcOrd="5" destOrd="0" presId="urn:microsoft.com/office/officeart/2005/8/layout/orgChart1"/>
    <dgm:cxn modelId="{B7033CAB-30B9-435C-8D6B-B93BE36728AE}" type="presParOf" srcId="{7D6452A3-EE71-4ADD-A761-C6FB1D6E9513}" destId="{63279C57-A615-480C-AA9F-F6D8D876047D}" srcOrd="0" destOrd="0" presId="urn:microsoft.com/office/officeart/2005/8/layout/orgChart1"/>
    <dgm:cxn modelId="{F3D4EA20-9A5F-4CB7-9D3E-F40688B8C015}" type="presParOf" srcId="{63279C57-A615-480C-AA9F-F6D8D876047D}" destId="{DF08BA8B-38DF-439A-96FE-0DD102D64E17}" srcOrd="0" destOrd="0" presId="urn:microsoft.com/office/officeart/2005/8/layout/orgChart1"/>
    <dgm:cxn modelId="{144BA5E1-F7D9-42E2-9D63-0325D971837C}" type="presParOf" srcId="{63279C57-A615-480C-AA9F-F6D8D876047D}" destId="{6D9E0246-0172-40FC-9C5C-A97156726088}" srcOrd="1" destOrd="0" presId="urn:microsoft.com/office/officeart/2005/8/layout/orgChart1"/>
    <dgm:cxn modelId="{BC23B8B0-14CD-490A-B084-BC473439B65C}" type="presParOf" srcId="{7D6452A3-EE71-4ADD-A761-C6FB1D6E9513}" destId="{4067737C-2A56-43CF-8350-750A7DB53378}" srcOrd="1" destOrd="0" presId="urn:microsoft.com/office/officeart/2005/8/layout/orgChart1"/>
    <dgm:cxn modelId="{4530FD69-CE36-4A88-84A1-1580C335FF25}" type="presParOf" srcId="{7D6452A3-EE71-4ADD-A761-C6FB1D6E9513}" destId="{C7B4F09A-B417-4753-9C3E-472996C25320}" srcOrd="2" destOrd="0" presId="urn:microsoft.com/office/officeart/2005/8/layout/orgChart1"/>
    <dgm:cxn modelId="{4CC81799-6B9F-448C-874D-8CD01551086D}" type="presParOf" srcId="{1CBCD520-092B-4F8B-BF49-6ECBF5A422A6}" destId="{FC2CAE6B-04C1-4387-B261-D0A870CF6C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9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3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E8720-9725-40EC-AF95-75093F562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4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8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C3BFE2-83B7-4B0A-B9D3-AB28331082B3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9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Federalism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9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Regulate Interstate Commerce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Pa gun crimes</a:t>
            </a:r>
          </a:p>
          <a:p>
            <a:pPr eaLnBrk="1" hangingPunct="1"/>
            <a:r>
              <a:rPr lang="en-US" smtClean="0"/>
              <a:t>Heart of Atlanta Motels (segregation)</a:t>
            </a:r>
          </a:p>
          <a:p>
            <a:pPr eaLnBrk="1" hangingPunct="1"/>
            <a:r>
              <a:rPr lang="en-US" smtClean="0"/>
              <a:t>National Highways</a:t>
            </a:r>
          </a:p>
        </p:txBody>
      </p:sp>
    </p:spTree>
    <p:extLst>
      <p:ext uri="{BB962C8B-B14F-4D97-AF65-F5344CB8AC3E}">
        <p14:creationId xmlns:p14="http://schemas.microsoft.com/office/powerpoint/2010/main" val="526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Inherent Powers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/>
              <a:t>Powers that belong to the government because it is in charge of the country. Or These powers exist because the USA exists.</a:t>
            </a:r>
          </a:p>
          <a:p>
            <a:pPr eaLnBrk="1" hangingPunct="1"/>
            <a:r>
              <a:rPr lang="en-US" sz="2800"/>
              <a:t>Powers include: regulate immigration, deport aliens, acquire territory, grant diplomatic recognition, protect the country from rebellion</a:t>
            </a:r>
          </a:p>
        </p:txBody>
      </p:sp>
    </p:spTree>
    <p:extLst>
      <p:ext uri="{BB962C8B-B14F-4D97-AF65-F5344CB8AC3E}">
        <p14:creationId xmlns:p14="http://schemas.microsoft.com/office/powerpoint/2010/main" val="33208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federalism-the-affordable-care-act-and-contraception_aa-r-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77724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86000" y="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5" name="Picture 7" descr="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524000"/>
            <a:ext cx="21574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20060612011257!50_States_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1"/>
            <a:ext cx="23812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AutoShape 22"/>
          <p:cNvSpPr>
            <a:spLocks noChangeArrowheads="1"/>
          </p:cNvSpPr>
          <p:nvPr/>
        </p:nvSpPr>
        <p:spPr bwMode="auto">
          <a:xfrm rot="10800000">
            <a:off x="4953000" y="1905000"/>
            <a:ext cx="2362200" cy="1219200"/>
          </a:xfrm>
          <a:custGeom>
            <a:avLst/>
            <a:gdLst>
              <a:gd name="T0" fmla="*/ 1181100 w 21600"/>
              <a:gd name="T1" fmla="*/ 0 h 21600"/>
              <a:gd name="T2" fmla="*/ 0 w 21600"/>
              <a:gd name="T3" fmla="*/ 853440 h 21600"/>
              <a:gd name="T4" fmla="*/ 1181100 w 21600"/>
              <a:gd name="T5" fmla="*/ 1024072 h 21600"/>
              <a:gd name="T6" fmla="*/ 2362200 w 21600"/>
              <a:gd name="T7" fmla="*/ 8534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57 w 21600"/>
              <a:gd name="T13" fmla="*/ 12096 h 21600"/>
              <a:gd name="T14" fmla="*/ 19543 w 21600"/>
              <a:gd name="T15" fmla="*/ 181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171" y="6171"/>
                </a:lnTo>
                <a:lnTo>
                  <a:pt x="8640" y="6171"/>
                </a:lnTo>
                <a:lnTo>
                  <a:pt x="8640" y="12096"/>
                </a:lnTo>
                <a:lnTo>
                  <a:pt x="4408" y="12096"/>
                </a:lnTo>
                <a:lnTo>
                  <a:pt x="4408" y="8639"/>
                </a:lnTo>
                <a:lnTo>
                  <a:pt x="0" y="15120"/>
                </a:lnTo>
                <a:lnTo>
                  <a:pt x="4408" y="21600"/>
                </a:lnTo>
                <a:lnTo>
                  <a:pt x="4408" y="18143"/>
                </a:lnTo>
                <a:lnTo>
                  <a:pt x="17192" y="18143"/>
                </a:lnTo>
                <a:lnTo>
                  <a:pt x="17192" y="21600"/>
                </a:lnTo>
                <a:lnTo>
                  <a:pt x="21600" y="15120"/>
                </a:lnTo>
                <a:lnTo>
                  <a:pt x="17192" y="8639"/>
                </a:lnTo>
                <a:lnTo>
                  <a:pt x="17192" y="12096"/>
                </a:lnTo>
                <a:lnTo>
                  <a:pt x="12960" y="12096"/>
                </a:lnTo>
                <a:lnTo>
                  <a:pt x="12960" y="6171"/>
                </a:lnTo>
                <a:lnTo>
                  <a:pt x="15429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53271" name="Picture 23" descr="Do-Not-Enter-Floor-Sign-SF-00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2438400" y="4267201"/>
            <a:ext cx="20574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Expressed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Implied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Inherent</a:t>
            </a:r>
          </a:p>
        </p:txBody>
      </p:sp>
      <p:pic>
        <p:nvPicPr>
          <p:cNvPr id="53273" name="Picture 25" descr="barbed_wire_fence-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 descr="bricked-up-doorway-thumb5176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6" name="Picture 28" descr="Everything-els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43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486400" y="5257801"/>
            <a:ext cx="1828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Don’t Forget the elastic/ necessary and proper clause!!!</a:t>
            </a:r>
          </a:p>
        </p:txBody>
      </p:sp>
    </p:spTree>
    <p:extLst>
      <p:ext uri="{BB962C8B-B14F-4D97-AF65-F5344CB8AC3E}">
        <p14:creationId xmlns:p14="http://schemas.microsoft.com/office/powerpoint/2010/main" val="33758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/>
      <p:bldP spid="532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Powers denied the Federal Government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/>
              <a:t>1. Expressly</a:t>
            </a:r>
          </a:p>
          <a:p>
            <a:pPr lvl="1" eaLnBrk="1" hangingPunct="1"/>
            <a:r>
              <a:rPr lang="en-US" sz="2400"/>
              <a:t>Ex: can’t take private property without payment, can’t prohibit free speech, can’t conduct illegal searches</a:t>
            </a:r>
          </a:p>
          <a:p>
            <a:pPr eaLnBrk="1" hangingPunct="1"/>
            <a:r>
              <a:rPr lang="en-US" sz="2800"/>
              <a:t>2. Through Silence</a:t>
            </a:r>
          </a:p>
          <a:p>
            <a:pPr lvl="1" eaLnBrk="1" hangingPunct="1"/>
            <a:r>
              <a:rPr lang="en-US" sz="2400"/>
              <a:t>Can’t create public schools, can’t set up local government</a:t>
            </a:r>
          </a:p>
          <a:p>
            <a:pPr eaLnBrk="1" hangingPunct="1"/>
            <a:r>
              <a:rPr lang="en-US" sz="2800"/>
              <a:t>3. Because of federalism itself</a:t>
            </a:r>
          </a:p>
          <a:p>
            <a:pPr lvl="1" eaLnBrk="1" hangingPunct="1"/>
            <a:r>
              <a:rPr lang="en-US" sz="2400"/>
              <a:t>Can’t tax states</a:t>
            </a:r>
          </a:p>
        </p:txBody>
      </p:sp>
    </p:spTree>
    <p:extLst>
      <p:ext uri="{BB962C8B-B14F-4D97-AF65-F5344CB8AC3E}">
        <p14:creationId xmlns:p14="http://schemas.microsoft.com/office/powerpoint/2010/main" val="25458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They are governments of reserved powers AKA they get all the powers that the federal government does not get that they also are not denied.</a:t>
            </a:r>
          </a:p>
          <a:p>
            <a:pPr eaLnBrk="1" hangingPunct="1"/>
            <a:r>
              <a:rPr lang="en-US" smtClean="0"/>
              <a:t>***10</a:t>
            </a:r>
            <a:r>
              <a:rPr lang="en-US" baseline="30000" smtClean="0"/>
              <a:t>th</a:t>
            </a:r>
            <a:r>
              <a:rPr lang="en-US" smtClean="0"/>
              <a:t> Amendment***</a:t>
            </a:r>
          </a:p>
        </p:txBody>
      </p:sp>
    </p:spTree>
    <p:extLst>
      <p:ext uri="{BB962C8B-B14F-4D97-AF65-F5344CB8AC3E}">
        <p14:creationId xmlns:p14="http://schemas.microsoft.com/office/powerpoint/2010/main" val="13776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/>
              <a:t>What kind of laws can states enact? (almost anything)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Marriage age, sale of pornography, permit or prohibit gambling, lawyer/teacher licenses, public schools, land use, utilities, drinking age, etc etc etc.   (Most things government does are done by the states, not the fed) </a:t>
            </a:r>
          </a:p>
        </p:txBody>
      </p:sp>
    </p:spTree>
    <p:extLst>
      <p:ext uri="{BB962C8B-B14F-4D97-AF65-F5344CB8AC3E}">
        <p14:creationId xmlns:p14="http://schemas.microsoft.com/office/powerpoint/2010/main" val="1758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Why is the drinking age 21 in almost all states?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4" descr="yes and 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791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Powers denied to States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Can’t print money</a:t>
            </a:r>
          </a:p>
          <a:p>
            <a:pPr eaLnBrk="1" hangingPunct="1"/>
            <a:r>
              <a:rPr lang="en-US" smtClean="0"/>
              <a:t>Can’t make alliances</a:t>
            </a:r>
          </a:p>
          <a:p>
            <a:pPr eaLnBrk="1" hangingPunct="1"/>
            <a:r>
              <a:rPr lang="en-US" smtClean="0"/>
              <a:t>Can’t tax the federal government</a:t>
            </a:r>
          </a:p>
          <a:p>
            <a:pPr eaLnBrk="1" hangingPunct="1"/>
            <a:r>
              <a:rPr lang="en-US" smtClean="0"/>
              <a:t>Can’t deprive a person of life liberty or property without due process of law</a:t>
            </a:r>
          </a:p>
        </p:txBody>
      </p:sp>
    </p:spTree>
    <p:extLst>
      <p:ext uri="{BB962C8B-B14F-4D97-AF65-F5344CB8AC3E}">
        <p14:creationId xmlns:p14="http://schemas.microsoft.com/office/powerpoint/2010/main" val="37762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Concurrent Powers (Overlap)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Some powers are shared or overlap between the federal government AND the states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Ex: tax, borrow money, establish courts, define crimes, environment and health standards, establish a police force, protect national borders</a:t>
            </a:r>
          </a:p>
        </p:txBody>
      </p:sp>
    </p:spTree>
    <p:extLst>
      <p:ext uri="{BB962C8B-B14F-4D97-AF65-F5344CB8AC3E}">
        <p14:creationId xmlns:p14="http://schemas.microsoft.com/office/powerpoint/2010/main" val="78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Federalism in Practice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The Constitution produces </a:t>
            </a:r>
            <a:r>
              <a:rPr lang="en-US" dirty="0" smtClean="0"/>
              <a:t>a “Dual” system of government: which means there are two basic levels of government, each with its own field of authority, and operating over the same people at the same time.</a:t>
            </a:r>
          </a:p>
        </p:txBody>
      </p:sp>
      <p:pic>
        <p:nvPicPr>
          <p:cNvPr id="4" name="Picture 4" descr="noah federalism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14507"/>
            <a:ext cx="7644384" cy="322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if the laws conflict?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u="sng" smtClean="0"/>
              <a:t>Supremacy Clause</a:t>
            </a:r>
            <a:r>
              <a:rPr lang="en-US" smtClean="0"/>
              <a:t> (Art 6, Sec 2)</a:t>
            </a:r>
          </a:p>
          <a:p>
            <a:pPr eaLnBrk="1" hangingPunct="1"/>
            <a:r>
              <a:rPr lang="en-US" smtClean="0"/>
              <a:t>In a nutshell, the Constitution is #1, acts of congress and treaties are #2, then the state laws are #3. </a:t>
            </a:r>
          </a:p>
        </p:txBody>
      </p:sp>
    </p:spTree>
    <p:extLst>
      <p:ext uri="{BB962C8B-B14F-4D97-AF65-F5344CB8AC3E}">
        <p14:creationId xmlns:p14="http://schemas.microsoft.com/office/powerpoint/2010/main" val="26703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How is the Supremacy Clause applied?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By the Supreme Court</a:t>
            </a:r>
          </a:p>
          <a:p>
            <a:pPr eaLnBrk="1" hangingPunct="1"/>
            <a:r>
              <a:rPr lang="en-US" smtClean="0"/>
              <a:t>Ex. </a:t>
            </a:r>
            <a:r>
              <a:rPr lang="en-US" i="1" smtClean="0"/>
              <a:t>McCulloch v. Maryland</a:t>
            </a:r>
          </a:p>
          <a:p>
            <a:pPr eaLnBrk="1" hangingPunct="1"/>
            <a:r>
              <a:rPr lang="en-US" smtClean="0"/>
              <a:t>“The states have no power to retard, impede, burden, or in any manner control, the operations of the constitutional laws enacted by congress” </a:t>
            </a:r>
          </a:p>
        </p:txBody>
      </p:sp>
    </p:spTree>
    <p:extLst>
      <p:ext uri="{BB962C8B-B14F-4D97-AF65-F5344CB8AC3E}">
        <p14:creationId xmlns:p14="http://schemas.microsoft.com/office/powerpoint/2010/main" val="2822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  <p:pic>
        <p:nvPicPr>
          <p:cNvPr id="33795" name="Picture 7" descr="0c8bdfbec7d186d11b460e9336e0_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1"/>
            <a:ext cx="44577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4953000" y="57150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Supreme Court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736726" y="2101851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1524000" y="25146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Federal Government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8534400" y="22860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574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 descr="feder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 another way…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It allows local action on local matters and national actions on bigger concerns. </a:t>
            </a:r>
          </a:p>
          <a:p>
            <a:pPr lvl="1" eaLnBrk="1" hangingPunct="1"/>
            <a:r>
              <a:rPr lang="en-US"/>
              <a:t>Example: Federal Government controls who we go to war with</a:t>
            </a:r>
          </a:p>
          <a:p>
            <a:pPr lvl="1" eaLnBrk="1" hangingPunct="1"/>
            <a:r>
              <a:rPr lang="en-US"/>
              <a:t>While individual states decide if they want the death penalty or not.</a:t>
            </a:r>
          </a:p>
          <a:p>
            <a:pPr lvl="1" eaLnBrk="1" hangingPunct="1"/>
            <a:endParaRPr lang="en-US"/>
          </a:p>
          <a:p>
            <a:pPr lvl="1"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example…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Have you ever gotten gas in New Jersey? How did you get it?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Washington and Oregon allow physician assisted suicide.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Alaska, Delaware, new Hampshire, Montana and Oregon do not have sales tax.</a:t>
            </a:r>
          </a:p>
        </p:txBody>
      </p:sp>
    </p:spTree>
    <p:extLst>
      <p:ext uri="{BB962C8B-B14F-4D97-AF65-F5344CB8AC3E}">
        <p14:creationId xmlns:p14="http://schemas.microsoft.com/office/powerpoint/2010/main" val="26526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/>
              <a:t>So what powers does the Federal government have?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mtClean="0"/>
              <a:t>3 Delegated (given to) powers</a:t>
            </a:r>
          </a:p>
          <a:p>
            <a:pPr lvl="1" eaLnBrk="1" hangingPunct="1"/>
            <a:r>
              <a:rPr lang="en-US" smtClean="0"/>
              <a:t>1. Expressed</a:t>
            </a:r>
          </a:p>
          <a:p>
            <a:pPr lvl="1" eaLnBrk="1" hangingPunct="1"/>
            <a:r>
              <a:rPr lang="en-US" smtClean="0"/>
              <a:t>2. Implied</a:t>
            </a:r>
          </a:p>
          <a:p>
            <a:pPr lvl="1" eaLnBrk="1" hangingPunct="1"/>
            <a:r>
              <a:rPr lang="en-US" smtClean="0"/>
              <a:t>3. Inherent</a:t>
            </a:r>
          </a:p>
        </p:txBody>
      </p:sp>
      <p:pic>
        <p:nvPicPr>
          <p:cNvPr id="18436" name="Picture 5" descr="Do-Not-Enter-Floor-Sign-SF-0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barbed_wire_fenc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2362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bricked-up-doorway-thumb5176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276600"/>
            <a:ext cx="2403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Expressed Powers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/>
              <a:t>These powers are stated in the constitution (Article 1, Section 8)</a:t>
            </a:r>
          </a:p>
          <a:p>
            <a:pPr eaLnBrk="1" hangingPunct="1"/>
            <a:r>
              <a:rPr lang="en-US" sz="2800"/>
              <a:t>Gives federal government 27 powers which include things like: tax, print money, </a:t>
            </a:r>
            <a:r>
              <a:rPr lang="en-US" sz="2800" i="1"/>
              <a:t>regulate interstate commerce</a:t>
            </a:r>
            <a:r>
              <a:rPr lang="en-US" sz="2800"/>
              <a:t>, declare war, control armed forces, etc etc.</a:t>
            </a:r>
          </a:p>
        </p:txBody>
      </p:sp>
    </p:spTree>
    <p:extLst>
      <p:ext uri="{BB962C8B-B14F-4D97-AF65-F5344CB8AC3E}">
        <p14:creationId xmlns:p14="http://schemas.microsoft.com/office/powerpoint/2010/main" val="457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Implied Powers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Not specifically stated in the constitution but reasonably suggested by the expressed powers</a:t>
            </a:r>
          </a:p>
        </p:txBody>
      </p:sp>
    </p:spTree>
    <p:extLst>
      <p:ext uri="{BB962C8B-B14F-4D97-AF65-F5344CB8AC3E}">
        <p14:creationId xmlns:p14="http://schemas.microsoft.com/office/powerpoint/2010/main" val="1341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Where do the implied powers come from?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Art 1, Sec 8, Clause 18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Congress has the power: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“to make all laws which shall be necessary and proper for carrying into execution the foregoing powers and all other powers vested by this Constitution.”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is sometimes called the elastic clause.  Why? </a:t>
            </a:r>
          </a:p>
        </p:txBody>
      </p:sp>
    </p:spTree>
    <p:extLst>
      <p:ext uri="{BB962C8B-B14F-4D97-AF65-F5344CB8AC3E}">
        <p14:creationId xmlns:p14="http://schemas.microsoft.com/office/powerpoint/2010/main" val="11119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690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Retrospect</vt:lpstr>
      <vt:lpstr>Types of Power</vt:lpstr>
      <vt:lpstr>Federalism in Practice</vt:lpstr>
      <vt:lpstr>PowerPoint Presentation</vt:lpstr>
      <vt:lpstr>Put another way…</vt:lpstr>
      <vt:lpstr>For example…</vt:lpstr>
      <vt:lpstr>So what powers does the Federal government have? </vt:lpstr>
      <vt:lpstr>1. Expressed Powers</vt:lpstr>
      <vt:lpstr>2. Implied Powers</vt:lpstr>
      <vt:lpstr>Where do the implied powers come from?</vt:lpstr>
      <vt:lpstr>Regulate Interstate Commerce</vt:lpstr>
      <vt:lpstr>3. Inherent Powers</vt:lpstr>
      <vt:lpstr>PowerPoint Presentation</vt:lpstr>
      <vt:lpstr>Recap</vt:lpstr>
      <vt:lpstr>Powers denied the Federal Government</vt:lpstr>
      <vt:lpstr>The States</vt:lpstr>
      <vt:lpstr>What kind of laws can states enact? (almost anything)</vt:lpstr>
      <vt:lpstr>Why is the drinking age 21 in almost all states?</vt:lpstr>
      <vt:lpstr>Powers denied to States</vt:lpstr>
      <vt:lpstr>Concurrent Powers (Overlap)</vt:lpstr>
      <vt:lpstr>What if the laws conflict?</vt:lpstr>
      <vt:lpstr>How is the Supremacy Clause applied?</vt:lpstr>
      <vt:lpstr>Recap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Power</dc:title>
  <dc:creator>Dunn, Kathryn G.</dc:creator>
  <cp:lastModifiedBy>Dunn, Kathryn G.</cp:lastModifiedBy>
  <cp:revision>1</cp:revision>
  <dcterms:created xsi:type="dcterms:W3CDTF">2015-09-16T23:49:49Z</dcterms:created>
  <dcterms:modified xsi:type="dcterms:W3CDTF">2015-09-16T23:58:08Z</dcterms:modified>
</cp:coreProperties>
</file>