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9" r:id="rId8"/>
    <p:sldId id="262" r:id="rId9"/>
    <p:sldId id="270" r:id="rId10"/>
    <p:sldId id="263" r:id="rId11"/>
    <p:sldId id="271" r:id="rId12"/>
    <p:sldId id="264" r:id="rId13"/>
    <p:sldId id="265" r:id="rId14"/>
    <p:sldId id="266" r:id="rId15"/>
    <p:sldId id="272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1B21B9C-2A23-415E-ADF8-FE415A2C1D6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639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07E3A-2B67-48ED-996A-1A940ABE4D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E87B2-14EA-4425-9214-93C594A3DE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6411652-E708-4E98-927D-1B4119017A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A3F6C0F-408F-42E9-8895-A1BD0785D8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42047-8903-4D97-AAF5-A14D7235E9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1FF96-F45F-4829-BCDB-37C7753856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E68FD-075B-4354-AFF0-CF59433460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DDE34-44E1-4AE5-9B74-530981CFDC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B5408-3018-40FF-8193-699A386D30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59500-6394-4B52-AAD6-4692122DEC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903BD-E067-4494-A3F3-D7E9010E9F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560D8-BAA5-4758-BD70-E2934C0B94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9548C038-4BAA-453C-92F8-C838571F41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Articles of Confederation</a:t>
            </a:r>
          </a:p>
        </p:txBody>
      </p:sp>
      <p:pic>
        <p:nvPicPr>
          <p:cNvPr id="4" name="Picture 5" descr="Join or Die: One of the first political cartoons published in Americ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94916" y="2427842"/>
            <a:ext cx="5062141" cy="3505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Northwest Ordinance</a:t>
            </a:r>
            <a:r>
              <a:rPr lang="en-US"/>
              <a:t> of 1787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established a system for governing the Northwest Territory </a:t>
            </a:r>
            <a:endParaRPr lang="en-US" dirty="0" smtClean="0"/>
          </a:p>
          <a:p>
            <a:r>
              <a:rPr lang="en-US" dirty="0" smtClean="0">
                <a:solidFill>
                  <a:srgbClr val="FF3300"/>
                </a:solidFill>
              </a:rPr>
              <a:t>Outline </a:t>
            </a:r>
            <a:r>
              <a:rPr lang="en-US" dirty="0">
                <a:solidFill>
                  <a:srgbClr val="FF3300"/>
                </a:solidFill>
              </a:rPr>
              <a:t>steps for statehood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Present-day </a:t>
            </a:r>
            <a:r>
              <a:rPr lang="en-US" dirty="0"/>
              <a:t>states of OH, IN, IL, MI, and WI </a:t>
            </a:r>
            <a:r>
              <a:rPr lang="en-US" dirty="0" smtClean="0"/>
              <a:t>created out </a:t>
            </a:r>
            <a:r>
              <a:rPr lang="en-US" dirty="0"/>
              <a:t>of the territory.  </a:t>
            </a:r>
            <a:endParaRPr lang="en-US" dirty="0" smtClean="0"/>
          </a:p>
          <a:p>
            <a:r>
              <a:rPr lang="en-US" dirty="0" smtClean="0">
                <a:solidFill>
                  <a:srgbClr val="FF3300"/>
                </a:solidFill>
              </a:rPr>
              <a:t>Ensured </a:t>
            </a:r>
            <a:r>
              <a:rPr lang="en-US" dirty="0">
                <a:solidFill>
                  <a:srgbClr val="FF3300"/>
                </a:solidFill>
              </a:rPr>
              <a:t>eventual self-rule in the territory, guaranteed settlers civil rights, and </a:t>
            </a:r>
            <a:r>
              <a:rPr lang="en-US" b="1" u="sng" dirty="0">
                <a:solidFill>
                  <a:srgbClr val="FF3300"/>
                </a:solidFill>
              </a:rPr>
              <a:t>banned slavery in the territory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3" name="Picture 5" descr="DIVI11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0"/>
            <a:ext cx="7239000" cy="6858000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/>
              <a:t>WEAKNESSES IN THE CONFEDERATION</a:t>
            </a:r>
            <a:endParaRPr lang="en-US" sz="38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FF0000"/>
                </a:solidFill>
              </a:rPr>
              <a:t>One vote for each State, regardless of size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FF0000"/>
                </a:solidFill>
              </a:rPr>
              <a:t>Congress powerless to collect taxes or duties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FF0000"/>
                </a:solidFill>
              </a:rPr>
              <a:t>Congress powerless to regulate foreign and interstate commerce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FF0000"/>
                </a:solidFill>
              </a:rPr>
              <a:t>No executive to enforce acts of Congress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FF0000"/>
                </a:solidFill>
              </a:rPr>
              <a:t>No national court system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Amendments </a:t>
            </a:r>
            <a:r>
              <a:rPr lang="en-US" sz="2600" dirty="0"/>
              <a:t>only </a:t>
            </a:r>
            <a:r>
              <a:rPr lang="en-US" sz="2600" dirty="0" smtClean="0"/>
              <a:t>added with </a:t>
            </a:r>
            <a:r>
              <a:rPr lang="en-US" sz="2600" dirty="0"/>
              <a:t>consent of all States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9/13 states </a:t>
            </a:r>
            <a:r>
              <a:rPr lang="en-US" sz="2600" dirty="0"/>
              <a:t>majority required to pass laws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Unanimous consent required to change the Articles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Articles only a “firm league of friendship”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1"/>
            <a:ext cx="8229600" cy="838200"/>
          </a:xfrm>
        </p:spPr>
        <p:txBody>
          <a:bodyPr/>
          <a:lstStyle/>
          <a:p>
            <a:r>
              <a:rPr lang="en-US" b="1" dirty="0"/>
              <a:t>Financial problems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229600" cy="4530725"/>
          </a:xfrm>
        </p:spPr>
        <p:txBody>
          <a:bodyPr/>
          <a:lstStyle/>
          <a:p>
            <a:r>
              <a:rPr lang="en-US" dirty="0"/>
              <a:t>when </a:t>
            </a:r>
            <a:r>
              <a:rPr lang="en-US" dirty="0">
                <a:solidFill>
                  <a:srgbClr val="FF3300"/>
                </a:solidFill>
              </a:rPr>
              <a:t>Congress couldn’t raise needed money from states, began to print money without the backing of gold or silver</a:t>
            </a:r>
            <a:r>
              <a:rPr lang="en-US" dirty="0"/>
              <a:t>, called “Continentals.”  </a:t>
            </a:r>
            <a:endParaRPr lang="en-US" dirty="0" smtClean="0"/>
          </a:p>
          <a:p>
            <a:r>
              <a:rPr lang="en-US" dirty="0" smtClean="0"/>
              <a:t>Seen </a:t>
            </a:r>
            <a:r>
              <a:rPr lang="en-US" dirty="0"/>
              <a:t>as worthless by lenders and merchants. Led to massive </a:t>
            </a:r>
            <a:r>
              <a:rPr lang="en-US" dirty="0" smtClean="0"/>
              <a:t>inflation.</a:t>
            </a:r>
          </a:p>
          <a:p>
            <a:r>
              <a:rPr lang="en-US" dirty="0" smtClean="0"/>
              <a:t>At </a:t>
            </a:r>
            <a:r>
              <a:rPr lang="en-US" dirty="0"/>
              <a:t>the same time, nation experienced a depression in 1786, due primarily to </a:t>
            </a:r>
            <a:r>
              <a:rPr lang="en-US" dirty="0">
                <a:solidFill>
                  <a:srgbClr val="FF3300"/>
                </a:solidFill>
              </a:rPr>
              <a:t>loss of British </a:t>
            </a:r>
            <a:r>
              <a:rPr lang="en-US" dirty="0" smtClean="0">
                <a:solidFill>
                  <a:srgbClr val="FF3300"/>
                </a:solidFill>
              </a:rPr>
              <a:t>markets and high </a:t>
            </a:r>
            <a:r>
              <a:rPr lang="en-US" dirty="0">
                <a:solidFill>
                  <a:srgbClr val="FF3300"/>
                </a:solidFill>
              </a:rPr>
              <a:t>unemployment.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SHAY’S REBELLION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900" dirty="0">
                <a:solidFill>
                  <a:srgbClr val="FF3300"/>
                </a:solidFill>
              </a:rPr>
              <a:t>Depression hit farmers hard-</a:t>
            </a:r>
            <a:r>
              <a:rPr lang="en-US" sz="1900" dirty="0"/>
              <a:t> few markets to sell goods, and most had little money to pay debts</a:t>
            </a:r>
          </a:p>
          <a:p>
            <a:pPr>
              <a:lnSpc>
                <a:spcPct val="80000"/>
              </a:lnSpc>
            </a:pPr>
            <a:r>
              <a:rPr lang="en-US" sz="1900" dirty="0"/>
              <a:t>In MA, legislature passed a heavy tax on land.  Land would be seized if owners unable to pay.  Outraged farmers in western Mass. petitioned legislature for relief.  When nothing was done, farmers rebelled.  </a:t>
            </a:r>
            <a:r>
              <a:rPr lang="en-US" sz="1900" dirty="0">
                <a:solidFill>
                  <a:srgbClr val="FF3300"/>
                </a:solidFill>
              </a:rPr>
              <a:t>July 1787, led by Daniel Shays, farmers shut down debtor courts and stopped property auctions.  Later Shays and men set out to seize the federal arsenal in Springfield</a:t>
            </a:r>
            <a:r>
              <a:rPr lang="en-US" sz="1900" dirty="0"/>
              <a:t>.  Stopped by cannon fire and over 4,000 militiamen.</a:t>
            </a:r>
            <a:r>
              <a:rPr lang="en-US" sz="1700" dirty="0"/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700" dirty="0"/>
          </a:p>
        </p:txBody>
      </p:sp>
      <p:pic>
        <p:nvPicPr>
          <p:cNvPr id="12292" name="Picture 4" descr="073_shays_rebellion_260x19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600200"/>
            <a:ext cx="4419600" cy="33147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10" name="Picture 10" descr="asset_upload_file867_1192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0"/>
            <a:ext cx="6781800" cy="67818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Legislature repealed direct taxes and passed debtor-relief legislation</a:t>
            </a:r>
          </a:p>
          <a:p>
            <a:r>
              <a:rPr lang="en-US"/>
              <a:t>Rebellion scared many, and led to doubts about the government’s ability to deal with civil unrest, and promote national unity.  </a:t>
            </a:r>
            <a:r>
              <a:rPr lang="en-US">
                <a:solidFill>
                  <a:srgbClr val="FF3300"/>
                </a:solidFill>
              </a:rPr>
              <a:t>Led to calls for a stronger national government</a:t>
            </a:r>
          </a:p>
          <a:p>
            <a:r>
              <a:rPr lang="en-US">
                <a:solidFill>
                  <a:srgbClr val="FF3300"/>
                </a:solidFill>
              </a:rPr>
              <a:t>EVENT HIGHLIGHTS WEAKNESSES IN THE ARTICLES OF CONFEDERATION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/>
            <a:r>
              <a:rPr lang="en-US" sz="4200">
                <a:solidFill>
                  <a:srgbClr val="FF3300"/>
                </a:solidFill>
              </a:rPr>
              <a:t>Articles of Confederation=</a:t>
            </a:r>
          </a:p>
          <a:p>
            <a:endParaRPr lang="en-US" sz="4200">
              <a:solidFill>
                <a:srgbClr val="FF3300"/>
              </a:solidFill>
            </a:endParaRPr>
          </a:p>
          <a:p>
            <a:pPr algn="ctr"/>
            <a:r>
              <a:rPr lang="en-US" sz="4200">
                <a:solidFill>
                  <a:srgbClr val="FF3300"/>
                </a:solidFill>
              </a:rPr>
              <a:t>COLONIES UNTIED</a:t>
            </a:r>
          </a:p>
        </p:txBody>
      </p:sp>
      <p:pic>
        <p:nvPicPr>
          <p:cNvPr id="17413" name="Picture 5" descr="north-carolin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 rot="795907">
            <a:off x="5207000" y="1600200"/>
            <a:ext cx="2919413" cy="2189163"/>
          </a:xfrm>
          <a:noFill/>
          <a:ln/>
        </p:spPr>
      </p:pic>
      <p:pic>
        <p:nvPicPr>
          <p:cNvPr id="17417" name="Picture 9" descr="south-carolina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 rot="19749496">
            <a:off x="5319713" y="4386263"/>
            <a:ext cx="2147887" cy="1744662"/>
          </a:xfrm>
          <a:noFill/>
          <a:ln/>
        </p:spPr>
      </p:pic>
      <p:pic>
        <p:nvPicPr>
          <p:cNvPr id="17421" name="Picture 13" descr="outline of virgin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60629">
            <a:off x="3124200" y="2819400"/>
            <a:ext cx="2208213" cy="2208213"/>
          </a:xfrm>
          <a:prstGeom prst="rect">
            <a:avLst/>
          </a:prstGeom>
          <a:noFill/>
        </p:spPr>
      </p:pic>
      <p:pic>
        <p:nvPicPr>
          <p:cNvPr id="17423" name="Picture 15" descr="georgi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4724400"/>
            <a:ext cx="1512888" cy="1762125"/>
          </a:xfrm>
          <a:prstGeom prst="rect">
            <a:avLst/>
          </a:prstGeom>
          <a:noFill/>
        </p:spPr>
      </p:pic>
      <p:pic>
        <p:nvPicPr>
          <p:cNvPr id="17425" name="Picture 17" descr="origina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152400"/>
            <a:ext cx="2209800" cy="1220788"/>
          </a:xfrm>
          <a:prstGeom prst="rect">
            <a:avLst/>
          </a:prstGeom>
          <a:noFill/>
        </p:spPr>
      </p:pic>
      <p:pic>
        <p:nvPicPr>
          <p:cNvPr id="17427" name="Picture 19" descr="USST%5CNY%5CNY-USA-113437_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1139927">
            <a:off x="3886200" y="381000"/>
            <a:ext cx="1905000" cy="132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Federalism </a:t>
            </a:r>
            <a:r>
              <a:rPr lang="en-US" b="1" dirty="0" smtClean="0"/>
              <a:t>– </a:t>
            </a:r>
            <a:r>
              <a:rPr lang="en-US" dirty="0" smtClean="0"/>
              <a:t>power shared between national and state governments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Ratify - </a:t>
            </a:r>
            <a:r>
              <a:rPr lang="en-US" dirty="0"/>
              <a:t>officially </a:t>
            </a:r>
            <a:r>
              <a:rPr lang="en-US" dirty="0" smtClean="0"/>
              <a:t>approve of something </a:t>
            </a:r>
            <a:r>
              <a:rPr lang="en-US" dirty="0"/>
              <a:t>by signing or voting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/>
              <a:t>ARTICLES OF CONFEDERATION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first written government after the colonies declared independence from Great Britain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Articles were problematic and did not work out</a:t>
            </a:r>
            <a:r>
              <a:rPr lang="en-US" dirty="0" smtClean="0"/>
              <a:t>… that is why we wrote The Constitution</a:t>
            </a:r>
          </a:p>
          <a:p>
            <a:r>
              <a:rPr lang="en-US" dirty="0" smtClean="0"/>
              <a:t>Proposed </a:t>
            </a:r>
            <a:r>
              <a:rPr lang="en-US" dirty="0"/>
              <a:t>by the Continental Congress July 12, 1776.  Had to be </a:t>
            </a:r>
            <a:r>
              <a:rPr lang="en-US" b="1" dirty="0"/>
              <a:t>ratified</a:t>
            </a:r>
            <a:r>
              <a:rPr lang="en-US" dirty="0"/>
              <a:t> by all states.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Powers of Congress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Make war and peace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Send and receive ambassadors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Make treaties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Borrow money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Set up a money system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Establish post offices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Build a navy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Raise an army by </a:t>
            </a:r>
            <a:r>
              <a:rPr lang="en-US" sz="2600" i="1" dirty="0"/>
              <a:t>asking</a:t>
            </a:r>
            <a:r>
              <a:rPr lang="en-US" sz="2600" dirty="0"/>
              <a:t> the States for troops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Fix uniform standards of weights and measures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Settle disputes among the states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/>
              <a:t>State Obligations – </a:t>
            </a:r>
            <a:r>
              <a:rPr lang="en-US" sz="3800" b="1">
                <a:solidFill>
                  <a:srgbClr val="FF3300"/>
                </a:solidFill>
              </a:rPr>
              <a:t>No way to force the states to do these things</a:t>
            </a:r>
            <a:endParaRPr lang="en-US" sz="3800">
              <a:solidFill>
                <a:srgbClr val="FF33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Obey the Articles and acts of Congress</a:t>
            </a:r>
          </a:p>
          <a:p>
            <a:r>
              <a:rPr lang="en-US" sz="2600" dirty="0"/>
              <a:t>Provide funds and troops </a:t>
            </a:r>
            <a:r>
              <a:rPr lang="en-US" sz="2600" i="1" dirty="0"/>
              <a:t>requested</a:t>
            </a:r>
            <a:r>
              <a:rPr lang="en-US" sz="2600" dirty="0"/>
              <a:t> by Congress</a:t>
            </a:r>
          </a:p>
          <a:p>
            <a:r>
              <a:rPr lang="en-US" sz="2600" dirty="0"/>
              <a:t>Treat citizens from other States fairly and equally</a:t>
            </a:r>
          </a:p>
          <a:p>
            <a:r>
              <a:rPr lang="en-US" sz="2600" dirty="0"/>
              <a:t>Give full faith and credit to public acts, records, and judicial proceedings of other States</a:t>
            </a:r>
          </a:p>
          <a:p>
            <a:r>
              <a:rPr lang="en-US" sz="2600" dirty="0"/>
              <a:t>Surrender fugitives to one another</a:t>
            </a:r>
          </a:p>
          <a:p>
            <a:r>
              <a:rPr lang="en-US" sz="2600" dirty="0"/>
              <a:t>Submit disputes to Congress for settlement</a:t>
            </a:r>
          </a:p>
          <a:p>
            <a:r>
              <a:rPr lang="en-US" sz="2600" dirty="0"/>
              <a:t>Allow open travel and trade between and among the States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Problem with </a:t>
            </a:r>
            <a:r>
              <a:rPr lang="en-US" b="1" dirty="0" smtClean="0"/>
              <a:t>land and ratification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 smtClean="0"/>
              <a:t>Each </a:t>
            </a:r>
            <a:r>
              <a:rPr lang="en-US" sz="2600" dirty="0"/>
              <a:t>state was expected to help pay the war debt from the American Revolution 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Several </a:t>
            </a:r>
            <a:r>
              <a:rPr lang="en-US" sz="2600" dirty="0">
                <a:solidFill>
                  <a:srgbClr val="FF3300"/>
                </a:solidFill>
              </a:rPr>
              <a:t>states claimed vast tracts of land between the Appalachian Mountains and the Mississippi River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States without land wanted the others to surrender their </a:t>
            </a:r>
            <a:r>
              <a:rPr lang="en-US" sz="2600" dirty="0" smtClean="0"/>
              <a:t>land </a:t>
            </a:r>
            <a:r>
              <a:rPr lang="en-US" sz="2600" dirty="0"/>
              <a:t>to the new national </a:t>
            </a:r>
            <a:r>
              <a:rPr lang="en-US" sz="2600" dirty="0" smtClean="0"/>
              <a:t>government as payment.</a:t>
            </a:r>
            <a:endParaRPr lang="en-US" sz="2600" dirty="0"/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rgbClr val="FF0000"/>
                </a:solidFill>
              </a:rPr>
              <a:t>States without land would not </a:t>
            </a:r>
            <a:r>
              <a:rPr lang="en-US" sz="2600" b="1" dirty="0" smtClean="0">
                <a:solidFill>
                  <a:srgbClr val="FF0000"/>
                </a:solidFill>
              </a:rPr>
              <a:t>ratify </a:t>
            </a:r>
            <a:r>
              <a:rPr lang="en-US" sz="2600" dirty="0" smtClean="0">
                <a:solidFill>
                  <a:srgbClr val="FF0000"/>
                </a:solidFill>
              </a:rPr>
              <a:t>the Articles unless states with land gave their land up</a:t>
            </a:r>
            <a:r>
              <a:rPr lang="en-US" sz="26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VA and NY gave their land to Congress first. Then others followed suit.  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RESULT = Articles ratified in 1781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7" name="Picture 5" descr="state_cession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0"/>
            <a:ext cx="7696200" cy="6789738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Land Ordinance of 1785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passed by Congress to regulate the disposal of western land</a:t>
            </a:r>
            <a:r>
              <a:rPr lang="en-US"/>
              <a:t>.  Land divided into townships (640 acres) to be sold at not less than $1/acre, with a section reserved for the est. of a school.  First governmental aid toward public education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5" name="Picture 5" descr="westwardmovement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28800" y="0"/>
            <a:ext cx="5156200" cy="6477000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191</TotalTime>
  <Words>664</Words>
  <Application>Microsoft Office PowerPoint</Application>
  <PresentationFormat>On-screen Show (4:3)</PresentationFormat>
  <Paragraphs>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Garamond</vt:lpstr>
      <vt:lpstr>Wingdings</vt:lpstr>
      <vt:lpstr>Edge</vt:lpstr>
      <vt:lpstr>Articles of Confederation</vt:lpstr>
      <vt:lpstr>Federalism – power shared between national and state governments  Ratify - officially approve of something by signing or voting </vt:lpstr>
      <vt:lpstr>ARTICLES OF CONFEDERATION</vt:lpstr>
      <vt:lpstr>Powers of Congress</vt:lpstr>
      <vt:lpstr>State Obligations – No way to force the states to do these things</vt:lpstr>
      <vt:lpstr>Problem with land and ratification</vt:lpstr>
      <vt:lpstr>PowerPoint Presentation</vt:lpstr>
      <vt:lpstr>Land Ordinance of 1785</vt:lpstr>
      <vt:lpstr>PowerPoint Presentation</vt:lpstr>
      <vt:lpstr>Northwest Ordinance of 1787</vt:lpstr>
      <vt:lpstr>PowerPoint Presentation</vt:lpstr>
      <vt:lpstr>WEAKNESSES IN THE CONFEDERATION</vt:lpstr>
      <vt:lpstr>Financial problems</vt:lpstr>
      <vt:lpstr>SHAY’S REBELLION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 of Confederation</dc:title>
  <dc:creator>mark</dc:creator>
  <cp:lastModifiedBy>Dunn, Kathryn G.</cp:lastModifiedBy>
  <cp:revision>12</cp:revision>
  <dcterms:created xsi:type="dcterms:W3CDTF">2009-02-09T23:57:11Z</dcterms:created>
  <dcterms:modified xsi:type="dcterms:W3CDTF">2016-09-15T12:29:59Z</dcterms:modified>
</cp:coreProperties>
</file>