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2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86003310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24153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00888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88821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3219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1069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24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40309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44115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70102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0" name="Shape 10"/>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a:endParaRPr/>
          </a:p>
        </p:txBody>
      </p:sp>
      <p:sp>
        <p:nvSpPr>
          <p:cNvPr id="11" name="Shape 1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45" name="Shape 45"/>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2" name="Shape 22"/>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29" name="Shape 2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90250" y="450150"/>
            <a:ext cx="63678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36" name="Shape 36"/>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37" name="Shape 37"/>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38" name="Shape 38"/>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seconomy.about.com/od/glossary/g/Capital.ht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http://useconomy.about.com/od/glossary/g/monopoly.htm" TargetMode="External"/><Relationship Id="rId4" Type="http://schemas.openxmlformats.org/officeDocument/2006/relationships/hyperlink" Target="http://useconomy.about.com/od/supply/p/Resources.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useconomy.about.com/od/worldeconomy/p/Russia_economy.ht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useconomy.about.com/od/worldeconomy/p/China_Economy.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economics.about.com/cs/economicsglossary/g/free_market_e.ht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economics.about.com/od/productivity/f/economic_eff.ht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useconomy.about.com/od/worldeconomy/p/Russia_economy.ht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Command Economy</a:t>
            </a:r>
          </a:p>
        </p:txBody>
      </p:sp>
      <p:sp>
        <p:nvSpPr>
          <p:cNvPr id="54" name="Shape 5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a:solidFill>
                  <a:srgbClr val="191919"/>
                </a:solidFill>
                <a:highlight>
                  <a:srgbClr val="FFFFFF"/>
                </a:highlight>
              </a:rPr>
              <a:t>The government creates a central economic plan for all sectors and regions of the country.  The government allocates all resources according to the central plan. The goal is to use the nation's </a:t>
            </a:r>
            <a:r>
              <a:rPr lang="en" u="sng">
                <a:solidFill>
                  <a:srgbClr val="0099CC"/>
                </a:solidFill>
                <a:highlight>
                  <a:srgbClr val="FFFFFF"/>
                </a:highlight>
                <a:hlinkClick r:id="rId3"/>
              </a:rPr>
              <a:t>capital</a:t>
            </a:r>
            <a:r>
              <a:rPr lang="en">
                <a:solidFill>
                  <a:srgbClr val="191919"/>
                </a:solidFill>
                <a:highlight>
                  <a:srgbClr val="FFFFFF"/>
                </a:highlight>
              </a:rPr>
              <a:t>, labor and </a:t>
            </a:r>
            <a:r>
              <a:rPr lang="en" u="sng">
                <a:solidFill>
                  <a:srgbClr val="0099CC"/>
                </a:solidFill>
                <a:highlight>
                  <a:srgbClr val="FFFFFF"/>
                </a:highlight>
                <a:hlinkClick r:id="rId4"/>
              </a:rPr>
              <a:t>natural resources</a:t>
            </a:r>
            <a:r>
              <a:rPr lang="en">
                <a:solidFill>
                  <a:srgbClr val="191919"/>
                </a:solidFill>
                <a:highlight>
                  <a:srgbClr val="FFFFFF"/>
                </a:highlight>
              </a:rPr>
              <a:t> in the most effective way possible. This pretty much eliminates unemployment by promising to use each person's skills and abilities to their highest capacity.  The central plan sets the priorities for production of all goods and services. The goal is to supply enough food, housing and other basics to meet the needs of everyone in the country.  The government owns a </a:t>
            </a:r>
            <a:r>
              <a:rPr lang="en" u="sng">
                <a:solidFill>
                  <a:srgbClr val="0099CC"/>
                </a:solidFill>
                <a:highlight>
                  <a:srgbClr val="FFFFFF"/>
                </a:highlight>
                <a:hlinkClick r:id="rId5"/>
              </a:rPr>
              <a:t>monopoly</a:t>
            </a:r>
            <a:r>
              <a:rPr lang="en">
                <a:solidFill>
                  <a:srgbClr val="191919"/>
                </a:solidFill>
                <a:highlight>
                  <a:srgbClr val="FFFFFF"/>
                </a:highlight>
              </a:rPr>
              <a:t> business in industries deemed important to the goals of the economy. The government creates the laws that regulate economic activity. These include regulations, directives and wage/price controls to implement the central plan.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Command Economy Advantages</a:t>
            </a:r>
          </a:p>
        </p:txBody>
      </p:sp>
      <p:sp>
        <p:nvSpPr>
          <p:cNvPr id="60" name="Shape 6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spcAft>
                <a:spcPts val="1300"/>
              </a:spcAft>
              <a:buClr>
                <a:schemeClr val="dk1"/>
              </a:buClr>
              <a:buSzPct val="61111"/>
              <a:buFont typeface="Arial"/>
              <a:buNone/>
            </a:pPr>
            <a:r>
              <a:rPr lang="en">
                <a:solidFill>
                  <a:srgbClr val="191919"/>
                </a:solidFill>
                <a:highlight>
                  <a:srgbClr val="FFFFFF"/>
                </a:highlight>
              </a:rPr>
              <a:t>Centrally planned economies are great at mobilizing economic resources quickly, effectively and on a large scale. They can execute massive projects, create industrial power and attain imperative social goals. They are able to override individual self-interest, and subjugate the welfare of the general population, to achieve a greater agreed-upon goal for the society at large.</a:t>
            </a:r>
          </a:p>
          <a:p>
            <a:pPr lvl="0" rtl="0">
              <a:spcBef>
                <a:spcPts val="0"/>
              </a:spcBef>
              <a:spcAft>
                <a:spcPts val="1300"/>
              </a:spcAft>
              <a:buClr>
                <a:schemeClr val="dk1"/>
              </a:buClr>
              <a:buSzPct val="61111"/>
              <a:buFont typeface="Arial"/>
              <a:buNone/>
            </a:pPr>
            <a:r>
              <a:rPr lang="en">
                <a:solidFill>
                  <a:srgbClr val="191919"/>
                </a:solidFill>
                <a:highlight>
                  <a:srgbClr val="FFFFFF"/>
                </a:highlight>
              </a:rPr>
              <a:t>Command economies are also good at wholly transforming societies to conform to the planner's vision, as in Stalinist </a:t>
            </a:r>
            <a:r>
              <a:rPr lang="en" u="sng">
                <a:solidFill>
                  <a:srgbClr val="0099CC"/>
                </a:solidFill>
                <a:highlight>
                  <a:srgbClr val="FFFFFF"/>
                </a:highlight>
                <a:hlinkClick r:id="rId3"/>
              </a:rPr>
              <a:t>Russia</a:t>
            </a:r>
            <a:r>
              <a:rPr lang="en">
                <a:solidFill>
                  <a:srgbClr val="191919"/>
                </a:solidFill>
                <a:highlight>
                  <a:srgbClr val="FFFFFF"/>
                </a:highlight>
              </a:rPr>
              <a:t>, Maoist </a:t>
            </a:r>
            <a:r>
              <a:rPr lang="en" u="sng">
                <a:solidFill>
                  <a:srgbClr val="0099CC"/>
                </a:solidFill>
                <a:highlight>
                  <a:srgbClr val="FFFFFF"/>
                </a:highlight>
                <a:hlinkClick r:id="rId4"/>
              </a:rPr>
              <a:t>China</a:t>
            </a:r>
            <a:r>
              <a:rPr lang="en">
                <a:solidFill>
                  <a:srgbClr val="191919"/>
                </a:solidFill>
                <a:highlight>
                  <a:srgbClr val="FFFFFF"/>
                </a:highlight>
              </a:rPr>
              <a:t> and Castro's Cuba. For example, the command economy in Russia built up an effective military might and quickly rebuilt the economy after World War II.</a:t>
            </a:r>
          </a:p>
          <a:p>
            <a:pPr>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Command Economy Disadvantages</a:t>
            </a:r>
          </a:p>
        </p:txBody>
      </p:sp>
      <p:sp>
        <p:nvSpPr>
          <p:cNvPr id="66" name="Shape 6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spcAft>
                <a:spcPts val="1300"/>
              </a:spcAft>
              <a:buClr>
                <a:schemeClr val="dk1"/>
              </a:buClr>
              <a:buSzPct val="78571"/>
              <a:buFont typeface="Arial"/>
              <a:buNone/>
            </a:pPr>
            <a:r>
              <a:rPr lang="en" sz="1400">
                <a:solidFill>
                  <a:srgbClr val="191919"/>
                </a:solidFill>
                <a:highlight>
                  <a:srgbClr val="FFFFFF"/>
                </a:highlight>
              </a:rPr>
              <a:t>This rapid mobilization often means command economies mow down other societal needs. For example, workers are often told what jobs they must fulfill and are even discouraged from moving. However, people won't ignore their own needs for long. They often develop a shadow economy, or black market, to buy and sell the things the command economy isn't producing. The efforts of leaders to control this market can ultimately weaken support for the central planning authority.</a:t>
            </a:r>
          </a:p>
          <a:p>
            <a:pPr lvl="0" rtl="0">
              <a:spcBef>
                <a:spcPts val="0"/>
              </a:spcBef>
              <a:spcAft>
                <a:spcPts val="1300"/>
              </a:spcAft>
              <a:buClr>
                <a:schemeClr val="dk1"/>
              </a:buClr>
              <a:buSzPct val="78571"/>
              <a:buFont typeface="Arial"/>
              <a:buNone/>
            </a:pPr>
            <a:r>
              <a:rPr lang="en" sz="1400">
                <a:solidFill>
                  <a:srgbClr val="191919"/>
                </a:solidFill>
                <a:highlight>
                  <a:srgbClr val="FFFFFF"/>
                </a:highlight>
              </a:rPr>
              <a:t>Instead of leading to efficiency, command economies often produce too much of one thing and not enough of another. That's because it's difficult for the central planners to get up-to-date information about consumers' needs. In addition, prices are set by the central plan, and so can't be used to measure or control demand. Instead, rationing often becomes necessary.</a:t>
            </a:r>
          </a:p>
          <a:p>
            <a:pPr lvl="0" rtl="0">
              <a:spcBef>
                <a:spcPts val="0"/>
              </a:spcBef>
              <a:spcAft>
                <a:spcPts val="1300"/>
              </a:spcAft>
              <a:buClr>
                <a:schemeClr val="dk1"/>
              </a:buClr>
              <a:buSzPct val="78571"/>
              <a:buFont typeface="Arial"/>
              <a:buNone/>
            </a:pPr>
            <a:r>
              <a:rPr lang="en" sz="1400">
                <a:solidFill>
                  <a:srgbClr val="191919"/>
                </a:solidFill>
                <a:highlight>
                  <a:srgbClr val="FFFFFF"/>
                </a:highlight>
              </a:rPr>
              <a:t>Command economies are not good at stimulating innovation. Businesses are focused on following directives, and are discouraged from making any autonomous decisions.</a:t>
            </a:r>
          </a:p>
          <a:p>
            <a:pPr>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Market Economy</a:t>
            </a:r>
          </a:p>
        </p:txBody>
      </p:sp>
      <p:sp>
        <p:nvSpPr>
          <p:cNvPr id="72" name="Shape 7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a:t>In a market economy, everyone is allowed and encouraged to own private property and they are entitled to make a profit from what they own.  Owners, consumers, businesses, etc. are free to buy and sell whatever they like, for whatever price they like, assuming they can afford it and/or stay in business.   They market is driven by everyone trying to sell goods and services for the highest possible price, while getting what they need for the lowest possible price.  Competition thrives in a market economy.  If your business model can’t survive the competition, it must have been a bad business model.  Government has a limited role in a market economy.  Their only job is to make sure the market stays open.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Advantages of a Market Economy</a:t>
            </a:r>
          </a:p>
        </p:txBody>
      </p:sp>
      <p:sp>
        <p:nvSpPr>
          <p:cNvPr id="78" name="Shape 7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spcAft>
                <a:spcPts val="1300"/>
              </a:spcAft>
              <a:buClr>
                <a:schemeClr val="dk1"/>
              </a:buClr>
              <a:buSzPct val="78571"/>
              <a:buFont typeface="Arial"/>
              <a:buNone/>
            </a:pPr>
            <a:r>
              <a:rPr lang="en" sz="1400">
                <a:solidFill>
                  <a:srgbClr val="191919"/>
                </a:solidFill>
                <a:highlight>
                  <a:srgbClr val="FFFFFF"/>
                </a:highlight>
              </a:rPr>
              <a:t>Since a </a:t>
            </a:r>
            <a:r>
              <a:rPr lang="en" sz="1400" u="sng">
                <a:solidFill>
                  <a:srgbClr val="0099CC"/>
                </a:solidFill>
                <a:highlight>
                  <a:srgbClr val="FFFFFF"/>
                </a:highlight>
                <a:hlinkClick r:id="rId3"/>
              </a:rPr>
              <a:t>market economy</a:t>
            </a:r>
            <a:r>
              <a:rPr lang="en" sz="1400">
                <a:solidFill>
                  <a:srgbClr val="191919"/>
                </a:solidFill>
                <a:highlight>
                  <a:srgbClr val="FFFFFF"/>
                </a:highlight>
              </a:rPr>
              <a:t> allows the free interplay of supply and demand, it also ensures the most desired goods and services are produced. That's because consumers are willing to pay the highest price for the things they want the most. Businesses will only produce those things that return a profit.</a:t>
            </a:r>
          </a:p>
          <a:p>
            <a:pPr lvl="0" rtl="0">
              <a:spcBef>
                <a:spcPts val="0"/>
              </a:spcBef>
              <a:spcAft>
                <a:spcPts val="1300"/>
              </a:spcAft>
              <a:buClr>
                <a:schemeClr val="dk1"/>
              </a:buClr>
              <a:buSzPct val="78571"/>
              <a:buFont typeface="Arial"/>
              <a:buNone/>
            </a:pPr>
            <a:r>
              <a:rPr lang="en" sz="1400">
                <a:solidFill>
                  <a:srgbClr val="191919"/>
                </a:solidFill>
                <a:highlight>
                  <a:srgbClr val="FFFFFF"/>
                </a:highlight>
              </a:rPr>
              <a:t>Good and services are produced in the most </a:t>
            </a:r>
            <a:r>
              <a:rPr lang="en" sz="1400" u="sng">
                <a:solidFill>
                  <a:srgbClr val="0099CC"/>
                </a:solidFill>
                <a:highlight>
                  <a:srgbClr val="FFFFFF"/>
                </a:highlight>
                <a:hlinkClick r:id="rId4"/>
              </a:rPr>
              <a:t>efficient</a:t>
            </a:r>
            <a:r>
              <a:rPr lang="en" sz="1400">
                <a:solidFill>
                  <a:srgbClr val="191919"/>
                </a:solidFill>
                <a:highlight>
                  <a:srgbClr val="FFFFFF"/>
                </a:highlight>
              </a:rPr>
              <a:t> way possible. The most efficient producers will receive more profit than less efficient ones.</a:t>
            </a:r>
          </a:p>
          <a:p>
            <a:pPr lvl="0" rtl="0">
              <a:spcBef>
                <a:spcPts val="0"/>
              </a:spcBef>
              <a:spcAft>
                <a:spcPts val="1300"/>
              </a:spcAft>
              <a:buClr>
                <a:schemeClr val="dk1"/>
              </a:buClr>
              <a:buSzPct val="78571"/>
              <a:buFont typeface="Arial"/>
              <a:buNone/>
            </a:pPr>
            <a:r>
              <a:rPr lang="en" sz="1400">
                <a:solidFill>
                  <a:srgbClr val="191919"/>
                </a:solidFill>
                <a:highlight>
                  <a:srgbClr val="FFFFFF"/>
                </a:highlight>
              </a:rPr>
              <a:t>Innovation is rewarded. Producers who are innovative will come up with more efficient methods of production. Innovation of new products will meet the needs of consumers in better ways that existing goods and services. This innovation will spread to other competitors so they, too, can be more profitable.</a:t>
            </a:r>
          </a:p>
          <a:p>
            <a:pPr lvl="0" rtl="0">
              <a:spcBef>
                <a:spcPts val="0"/>
              </a:spcBef>
              <a:spcAft>
                <a:spcPts val="1300"/>
              </a:spcAft>
              <a:buClr>
                <a:schemeClr val="dk1"/>
              </a:buClr>
              <a:buSzPct val="78571"/>
              <a:buFont typeface="Arial"/>
              <a:buNone/>
            </a:pPr>
            <a:r>
              <a:rPr lang="en" sz="1400">
                <a:solidFill>
                  <a:srgbClr val="191919"/>
                </a:solidFill>
                <a:highlight>
                  <a:srgbClr val="FFFFFF"/>
                </a:highlight>
              </a:rPr>
              <a:t>The businesses and individuals who are most efficient and innovative will accumulate more capital. They can invest this in other efficient and innovative companies, giving them a leg up and leading to an overall higher quality of production.</a:t>
            </a:r>
          </a:p>
          <a:p>
            <a:pPr>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Disadvantages of a Market Economy</a:t>
            </a:r>
          </a:p>
        </p:txBody>
      </p:sp>
      <p:sp>
        <p:nvSpPr>
          <p:cNvPr id="84" name="Shape 8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spcAft>
                <a:spcPts val="1300"/>
              </a:spcAft>
              <a:buClr>
                <a:schemeClr val="dk1"/>
              </a:buClr>
              <a:buSzPct val="61111"/>
              <a:buFont typeface="Arial"/>
              <a:buNone/>
            </a:pPr>
            <a:r>
              <a:rPr lang="en">
                <a:solidFill>
                  <a:srgbClr val="191919"/>
                </a:solidFill>
                <a:highlight>
                  <a:srgbClr val="FFFFFF"/>
                </a:highlight>
              </a:rPr>
              <a:t>A market economy functions through competition. However, there are many people in a society who are at a natural competitive disadvantage, such as the elderly, children, and mentally or physically challenged people. In addition, the caretakers of those people are also at a disadvantage, because their energies and skills are taken up with caretaking, not competing. Thus, a society based on a pure market economy must decide whether it's in its larger self-interest to set aside resources to make sure they get their needs met, or whether to let them just fall by the wayside.</a:t>
            </a:r>
          </a:p>
          <a:p>
            <a:pPr lvl="0" rtl="0">
              <a:spcBef>
                <a:spcPts val="0"/>
              </a:spcBef>
              <a:spcAft>
                <a:spcPts val="1300"/>
              </a:spcAft>
              <a:buClr>
                <a:schemeClr val="dk1"/>
              </a:buClr>
              <a:buSzPct val="61111"/>
              <a:buFont typeface="Arial"/>
              <a:buNone/>
            </a:pPr>
            <a:r>
              <a:rPr lang="en">
                <a:solidFill>
                  <a:srgbClr val="191919"/>
                </a:solidFill>
                <a:highlight>
                  <a:srgbClr val="FFFFFF"/>
                </a:highlight>
              </a:rPr>
              <a:t>A market economy rewards those who are good at being competitive. Therefore, the society reflects the values of those people and organizations. This explains why a market economy may produce private jets for some while others starve and are homeless. </a:t>
            </a:r>
          </a:p>
          <a:p>
            <a:pPr>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Traditional Economy</a:t>
            </a:r>
          </a:p>
        </p:txBody>
      </p:sp>
      <p:sp>
        <p:nvSpPr>
          <p:cNvPr id="90" name="Shape 9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spcAft>
                <a:spcPts val="1300"/>
              </a:spcAft>
              <a:buClr>
                <a:schemeClr val="dk1"/>
              </a:buClr>
              <a:buSzPct val="61111"/>
              <a:buFont typeface="Arial"/>
              <a:buNone/>
            </a:pPr>
            <a:r>
              <a:rPr lang="en">
                <a:solidFill>
                  <a:srgbClr val="191919"/>
                </a:solidFill>
                <a:highlight>
                  <a:srgbClr val="FFFFFF"/>
                </a:highlight>
              </a:rPr>
              <a:t>A traditional economy is defined by three characteristics:</a:t>
            </a:r>
          </a:p>
          <a:p>
            <a:pPr marL="457200" lvl="0" indent="-342900" rtl="0">
              <a:lnSpc>
                <a:spcPct val="150000"/>
              </a:lnSpc>
              <a:spcBef>
                <a:spcPts val="0"/>
              </a:spcBef>
              <a:spcAft>
                <a:spcPts val="1900"/>
              </a:spcAft>
              <a:buClr>
                <a:srgbClr val="191919"/>
              </a:buClr>
              <a:buSzPct val="100000"/>
              <a:buAutoNum type="arabicPeriod"/>
            </a:pPr>
            <a:r>
              <a:rPr lang="en">
                <a:solidFill>
                  <a:srgbClr val="191919"/>
                </a:solidFill>
                <a:highlight>
                  <a:srgbClr val="FFFFFF"/>
                </a:highlight>
              </a:rPr>
              <a:t>It is based on agriculture, fishing, hunting, gathering or some combination of the above.</a:t>
            </a:r>
          </a:p>
          <a:p>
            <a:pPr marL="457200" lvl="0" indent="-342900" rtl="0">
              <a:lnSpc>
                <a:spcPct val="150000"/>
              </a:lnSpc>
              <a:spcBef>
                <a:spcPts val="0"/>
              </a:spcBef>
              <a:spcAft>
                <a:spcPts val="1900"/>
              </a:spcAft>
              <a:buClr>
                <a:srgbClr val="191919"/>
              </a:buClr>
              <a:buSzPct val="100000"/>
              <a:buAutoNum type="arabicPeriod"/>
            </a:pPr>
            <a:r>
              <a:rPr lang="en">
                <a:solidFill>
                  <a:srgbClr val="191919"/>
                </a:solidFill>
                <a:highlight>
                  <a:srgbClr val="FFFFFF"/>
                </a:highlight>
              </a:rPr>
              <a:t>It is guided by traditions.</a:t>
            </a:r>
          </a:p>
          <a:p>
            <a:pPr marL="457200" lvl="0" indent="-342900" rtl="0">
              <a:lnSpc>
                <a:spcPct val="150000"/>
              </a:lnSpc>
              <a:spcBef>
                <a:spcPts val="0"/>
              </a:spcBef>
              <a:spcAft>
                <a:spcPts val="1300"/>
              </a:spcAft>
              <a:buClr>
                <a:srgbClr val="191919"/>
              </a:buClr>
              <a:buSzPct val="100000"/>
              <a:buAutoNum type="arabicPeriod"/>
            </a:pPr>
            <a:r>
              <a:rPr lang="en">
                <a:solidFill>
                  <a:srgbClr val="191919"/>
                </a:solidFill>
                <a:highlight>
                  <a:srgbClr val="FFFFFF"/>
                </a:highlight>
              </a:rPr>
              <a:t>It may use barter instead of money.</a:t>
            </a:r>
          </a:p>
          <a:p>
            <a:pPr>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Advantages of a Traditional Economy</a:t>
            </a:r>
          </a:p>
        </p:txBody>
      </p:sp>
      <p:sp>
        <p:nvSpPr>
          <p:cNvPr id="96" name="Shape 9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sz="3000">
                <a:solidFill>
                  <a:srgbClr val="191919"/>
                </a:solidFill>
                <a:highlight>
                  <a:srgbClr val="FFFFFF"/>
                </a:highlight>
              </a:rPr>
              <a:t>Since traditional economies rely on custom and tradition, the distribution of resources is usually well-known. Everyone knows their role in production, and what they are likely to receive. Traditional economies are usually less destructive to the environment, and are therefore sustainable.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Disadvantages of a Traditional Economy</a:t>
            </a:r>
          </a:p>
        </p:txBody>
      </p:sp>
      <p:sp>
        <p:nvSpPr>
          <p:cNvPr id="102" name="Shape 10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sz="2400">
                <a:solidFill>
                  <a:srgbClr val="191919"/>
                </a:solidFill>
                <a:highlight>
                  <a:srgbClr val="FFFFFF"/>
                </a:highlight>
              </a:rPr>
              <a:t>Traditional economies are very vulnerable to changes in nature, especially the weather. For this reason, traditional economies limit population growth. When the harvest or hunting is poor, people starve. They are also more vulnerable to market or command economies that have superior resources to wage war or take away needed natural resources. For example, </a:t>
            </a:r>
            <a:r>
              <a:rPr lang="en" sz="2400" u="sng">
                <a:solidFill>
                  <a:srgbClr val="0099CC"/>
                </a:solidFill>
                <a:highlight>
                  <a:srgbClr val="FFFFFF"/>
                </a:highlight>
                <a:hlinkClick r:id="rId3"/>
              </a:rPr>
              <a:t>Russian</a:t>
            </a:r>
            <a:r>
              <a:rPr lang="en" sz="2400">
                <a:solidFill>
                  <a:srgbClr val="191919"/>
                </a:solidFill>
                <a:highlight>
                  <a:srgbClr val="FFFFFF"/>
                </a:highlight>
              </a:rPr>
              <a:t> oil development in Siberia has damaged streams and the tundra, reducing traditional fishing and reindeer herding.</a:t>
            </a: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1096</Words>
  <Application>Microsoft Office PowerPoint</Application>
  <PresentationFormat>On-screen Show (16:9)</PresentationFormat>
  <Paragraphs>28</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simple-light-2</vt:lpstr>
      <vt:lpstr>Command Economy</vt:lpstr>
      <vt:lpstr>Command Economy Advantages</vt:lpstr>
      <vt:lpstr>Command Economy Disadvantages</vt:lpstr>
      <vt:lpstr>Market Economy</vt:lpstr>
      <vt:lpstr>Advantages of a Market Economy</vt:lpstr>
      <vt:lpstr>Disadvantages of a Market Economy</vt:lpstr>
      <vt:lpstr>Traditional Economy</vt:lpstr>
      <vt:lpstr>Advantages of a Traditional Economy</vt:lpstr>
      <vt:lpstr>Disadvantages of a Traditional Economy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Command Economy</dc:title>
  <dc:creator>Dunn, Kathryn G.</dc:creator>
  <cp:lastModifiedBy>Dunn, Kathryn G.</cp:lastModifiedBy>
  <cp:revision>1</cp:revision>
  <dcterms:modified xsi:type="dcterms:W3CDTF">2015-11-30T13:15:54Z</dcterms:modified>
</cp:coreProperties>
</file>