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4" r:id="rId4"/>
    <p:sldId id="258" r:id="rId5"/>
    <p:sldId id="259" r:id="rId6"/>
    <p:sldId id="260" r:id="rId7"/>
    <p:sldId id="262" r:id="rId8"/>
    <p:sldId id="261" r:id="rId9"/>
    <p:sldId id="263" r:id="rId10"/>
    <p:sldId id="266"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4/5/2016</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4/5/2016</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4/5/2016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4/5/2016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4/5/2016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4/5/2016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4/5/2016</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4/5/2016</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4/5/2016</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The Judicial </a:t>
            </a:r>
            <a:r>
              <a:rPr lang="en-US" dirty="0" smtClean="0"/>
              <a:t>Branch</a:t>
            </a:r>
            <a:endParaRPr lang="en-US" dirty="0"/>
          </a:p>
        </p:txBody>
      </p:sp>
      <p:sp>
        <p:nvSpPr>
          <p:cNvPr id="3" name="Subtitle 2"/>
          <p:cNvSpPr>
            <a:spLocks noGrp="1"/>
          </p:cNvSpPr>
          <p:nvPr>
            <p:ph type="subTitle" idx="1"/>
          </p:nvPr>
        </p:nvSpPr>
        <p:spPr/>
        <p:txBody>
          <a:bodyPr>
            <a:normAutofit/>
          </a:bodyPr>
          <a:lstStyle/>
          <a:p>
            <a:r>
              <a:rPr lang="en-US" sz="1600" dirty="0" smtClean="0"/>
              <a:t>By: Katie Dunn</a:t>
            </a:r>
            <a:endParaRPr lang="en-US" sz="1600" dirty="0"/>
          </a:p>
        </p:txBody>
      </p:sp>
    </p:spTree>
    <p:extLst>
      <p:ext uri="{BB962C8B-B14F-4D97-AF65-F5344CB8AC3E}">
        <p14:creationId xmlns:p14="http://schemas.microsoft.com/office/powerpoint/2010/main" val="658181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7884" y="177499"/>
            <a:ext cx="3092115" cy="1196671"/>
          </a:xfrm>
        </p:spPr>
        <p:txBody>
          <a:bodyPr/>
          <a:lstStyle/>
          <a:p>
            <a:r>
              <a:rPr lang="en-US" dirty="0" smtClean="0"/>
              <a:t>Limits on power</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solidFill>
                  <a:schemeClr val="tx1"/>
                </a:solidFill>
              </a:rPr>
              <a:t>Justices of the Supreme Court:</a:t>
            </a:r>
          </a:p>
          <a:p>
            <a:r>
              <a:rPr lang="en-US" sz="1900" dirty="0"/>
              <a:t>Appointed by the president, approved by a simple majority in the Senate</a:t>
            </a:r>
          </a:p>
          <a:p>
            <a:r>
              <a:rPr lang="en-US" sz="1900" dirty="0"/>
              <a:t>Like all federal judges, they serve life time limits</a:t>
            </a:r>
          </a:p>
          <a:p>
            <a:r>
              <a:rPr lang="en-US" sz="1900" dirty="0"/>
              <a:t>Cannot receive pay-cuts</a:t>
            </a:r>
          </a:p>
          <a:p>
            <a:r>
              <a:rPr lang="en-US" sz="1900" dirty="0"/>
              <a:t>Votes by the Chief Justice and Associate Justices are equal in power</a:t>
            </a:r>
          </a:p>
          <a:p>
            <a:r>
              <a:rPr lang="en-US" sz="1900" dirty="0"/>
              <a:t>Chief Justice presides over impeachment trials</a:t>
            </a:r>
          </a:p>
        </p:txBody>
      </p:sp>
      <p:sp>
        <p:nvSpPr>
          <p:cNvPr id="4" name="Text Placeholder 3"/>
          <p:cNvSpPr>
            <a:spLocks noGrp="1"/>
          </p:cNvSpPr>
          <p:nvPr>
            <p:ph type="body" sz="half" idx="2"/>
          </p:nvPr>
        </p:nvSpPr>
        <p:spPr>
          <a:xfrm>
            <a:off x="8337885" y="1484555"/>
            <a:ext cx="3092115" cy="5174429"/>
          </a:xfrm>
        </p:spPr>
        <p:txBody>
          <a:bodyPr>
            <a:normAutofit/>
          </a:bodyPr>
          <a:lstStyle/>
          <a:p>
            <a:r>
              <a:rPr lang="en-US" dirty="0"/>
              <a:t>Judges &amp; Justices can be impeached &amp; removed by Congress in the normal manner</a:t>
            </a:r>
          </a:p>
          <a:p>
            <a:r>
              <a:rPr lang="en-US" dirty="0"/>
              <a:t>Judges are bound by precedent. This is called the policy of stare decisis. </a:t>
            </a:r>
            <a:endParaRPr lang="en-US" dirty="0" smtClean="0"/>
          </a:p>
          <a:p>
            <a:r>
              <a:rPr lang="en-US" dirty="0" smtClean="0"/>
              <a:t>Legislative </a:t>
            </a:r>
            <a:r>
              <a:rPr lang="en-US" dirty="0"/>
              <a:t>branch can overrule a court decision by changing a law or amending the Constitution</a:t>
            </a:r>
          </a:p>
          <a:p>
            <a:r>
              <a:rPr lang="en-US" dirty="0"/>
              <a:t>Presidents can override court verdicts with the clemency power</a:t>
            </a:r>
          </a:p>
          <a:p>
            <a:r>
              <a:rPr lang="en-US" dirty="0"/>
              <a:t>Can only hear and decide on federal level legal disputes, brought forth through appeal</a:t>
            </a:r>
          </a:p>
        </p:txBody>
      </p:sp>
    </p:spTree>
    <p:extLst>
      <p:ext uri="{BB962C8B-B14F-4D97-AF65-F5344CB8AC3E}">
        <p14:creationId xmlns:p14="http://schemas.microsoft.com/office/powerpoint/2010/main" val="1355877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3641" y="457199"/>
            <a:ext cx="3092115" cy="1196671"/>
          </a:xfrm>
        </p:spPr>
        <p:txBody>
          <a:bodyPr/>
          <a:lstStyle/>
          <a:p>
            <a:r>
              <a:rPr lang="en-US" dirty="0" smtClean="0"/>
              <a:t>Steps in decision making</a:t>
            </a:r>
            <a:endParaRPr lang="en-US" dirty="0"/>
          </a:p>
        </p:txBody>
      </p:sp>
      <p:sp>
        <p:nvSpPr>
          <p:cNvPr id="3" name="Content Placeholder 2"/>
          <p:cNvSpPr>
            <a:spLocks noGrp="1"/>
          </p:cNvSpPr>
          <p:nvPr>
            <p:ph idx="1"/>
          </p:nvPr>
        </p:nvSpPr>
        <p:spPr>
          <a:xfrm>
            <a:off x="765051" y="457199"/>
            <a:ext cx="6158418" cy="6169512"/>
          </a:xfrm>
        </p:spPr>
        <p:txBody>
          <a:bodyPr>
            <a:normAutofit fontScale="62500" lnSpcReduction="20000"/>
          </a:bodyPr>
          <a:lstStyle/>
          <a:p>
            <a:pPr marL="0" indent="0">
              <a:buNone/>
            </a:pPr>
            <a:r>
              <a:rPr lang="en-US" b="1" dirty="0" smtClean="0">
                <a:solidFill>
                  <a:schemeClr val="tx1"/>
                </a:solidFill>
              </a:rPr>
              <a:t>How does a case reach the Supreme Court?</a:t>
            </a:r>
          </a:p>
          <a:p>
            <a:pPr>
              <a:buFont typeface="Wingdings" panose="05000000000000000000" pitchFamily="2" charset="2"/>
              <a:buChar char="Ø"/>
            </a:pPr>
            <a:r>
              <a:rPr lang="en-US" sz="2600" dirty="0"/>
              <a:t>Writs of certiorari:</a:t>
            </a:r>
          </a:p>
          <a:p>
            <a:pPr marL="0" indent="0">
              <a:buNone/>
            </a:pPr>
            <a:r>
              <a:rPr lang="en-US" sz="2100" dirty="0"/>
              <a:t>The Court grants a writ when it agrees to hear a case.</a:t>
            </a:r>
          </a:p>
          <a:p>
            <a:pPr marL="0" indent="0">
              <a:buNone/>
            </a:pPr>
            <a:r>
              <a:rPr lang="en-US" sz="2100" dirty="0"/>
              <a:t>4 of 9 justices must agree to hear a case.</a:t>
            </a:r>
          </a:p>
          <a:p>
            <a:pPr marL="0" indent="0">
              <a:buNone/>
            </a:pPr>
            <a:r>
              <a:rPr lang="en-US" sz="2100" dirty="0"/>
              <a:t>If the Court refuses to hear a case, then the lower court ruling stands. </a:t>
            </a:r>
          </a:p>
          <a:p>
            <a:pPr marL="0" indent="0">
              <a:buNone/>
            </a:pPr>
            <a:r>
              <a:rPr lang="en-US" sz="2100" dirty="0"/>
              <a:t>The Court might refuse to hear if the case lacks national importance, if the issues at stake are too narrow (i.e., not a federal question), or if the Court is too divided on the matter.</a:t>
            </a:r>
          </a:p>
          <a:p>
            <a:pPr>
              <a:buFont typeface="Wingdings" panose="05000000000000000000" pitchFamily="2" charset="2"/>
              <a:buChar char="Ø"/>
            </a:pPr>
            <a:endParaRPr lang="en-US" sz="1600" dirty="0"/>
          </a:p>
          <a:p>
            <a:pPr>
              <a:buFont typeface="Wingdings" panose="05000000000000000000" pitchFamily="2" charset="2"/>
              <a:buChar char="Ø"/>
            </a:pPr>
            <a:r>
              <a:rPr lang="en-US" sz="2600" dirty="0"/>
              <a:t>Right of appeal:</a:t>
            </a:r>
          </a:p>
          <a:p>
            <a:pPr marL="0" indent="0">
              <a:buNone/>
            </a:pPr>
            <a:r>
              <a:rPr lang="en-US" sz="2300" dirty="0"/>
              <a:t>The Court must hear appeals of decisions made by three-judge district </a:t>
            </a:r>
            <a:r>
              <a:rPr lang="en-US" sz="2300" dirty="0" smtClean="0"/>
              <a:t>courts. It </a:t>
            </a:r>
            <a:r>
              <a:rPr lang="en-US" sz="2300" dirty="0"/>
              <a:t>can simply affirm or reverse the decision with a short statement.</a:t>
            </a:r>
          </a:p>
          <a:p>
            <a:pPr>
              <a:buFont typeface="Wingdings" panose="05000000000000000000" pitchFamily="2" charset="2"/>
              <a:buChar char="Ø"/>
            </a:pPr>
            <a:endParaRPr lang="en-US" sz="1600" dirty="0"/>
          </a:p>
          <a:p>
            <a:pPr>
              <a:buFont typeface="Wingdings" panose="05000000000000000000" pitchFamily="2" charset="2"/>
              <a:buChar char="Ø"/>
            </a:pPr>
            <a:r>
              <a:rPr lang="en-US" sz="2600" dirty="0"/>
              <a:t>In forma </a:t>
            </a:r>
            <a:r>
              <a:rPr lang="en-US" sz="2600" dirty="0" err="1"/>
              <a:t>pauperis</a:t>
            </a:r>
            <a:r>
              <a:rPr lang="en-US" sz="2600" dirty="0"/>
              <a:t> petition:</a:t>
            </a:r>
          </a:p>
          <a:p>
            <a:pPr marL="0" indent="0">
              <a:buNone/>
            </a:pPr>
            <a:r>
              <a:rPr lang="en-US" sz="2600" dirty="0"/>
              <a:t>According to federal law, any indigent who takes a “pauper’s oath” postponing payment of required fees can submit a case to a federal court.</a:t>
            </a:r>
          </a:p>
          <a:p>
            <a:pPr marL="0" indent="0">
              <a:buNone/>
            </a:pPr>
            <a:r>
              <a:rPr lang="en-US" sz="2600" dirty="0"/>
              <a:t>Most of these petitions are written by inmates in federal and state prisons.</a:t>
            </a:r>
          </a:p>
          <a:p>
            <a:pPr marL="0" indent="0">
              <a:buNone/>
            </a:pPr>
            <a:r>
              <a:rPr lang="en-US" sz="2600" dirty="0"/>
              <a:t>Many petitions go unanswered; in rare instances, the Court holds hearings and reopens the case.</a:t>
            </a:r>
          </a:p>
        </p:txBody>
      </p:sp>
      <p:sp>
        <p:nvSpPr>
          <p:cNvPr id="4" name="Text Placeholder 3"/>
          <p:cNvSpPr>
            <a:spLocks noGrp="1"/>
          </p:cNvSpPr>
          <p:nvPr>
            <p:ph type="body" sz="half" idx="2"/>
          </p:nvPr>
        </p:nvSpPr>
        <p:spPr>
          <a:xfrm>
            <a:off x="7993641" y="1653870"/>
            <a:ext cx="3678407" cy="4885375"/>
          </a:xfrm>
        </p:spPr>
        <p:txBody>
          <a:bodyPr>
            <a:normAutofit/>
          </a:bodyPr>
          <a:lstStyle/>
          <a:p>
            <a:r>
              <a:rPr lang="en-US" dirty="0" smtClean="0"/>
              <a:t>1.Written </a:t>
            </a:r>
            <a:r>
              <a:rPr lang="en-US" dirty="0"/>
              <a:t>Arguments: Lawyers each prepare a brief for the justices to study</a:t>
            </a:r>
          </a:p>
          <a:p>
            <a:r>
              <a:rPr lang="en-US" dirty="0" smtClean="0"/>
              <a:t>2. Oral </a:t>
            </a:r>
            <a:r>
              <a:rPr lang="en-US" dirty="0"/>
              <a:t>Arguments: Lawyers have 30 minutes to present </a:t>
            </a:r>
          </a:p>
          <a:p>
            <a:r>
              <a:rPr lang="en-US" dirty="0" smtClean="0"/>
              <a:t>3. Conference</a:t>
            </a:r>
            <a:r>
              <a:rPr lang="en-US" dirty="0"/>
              <a:t>: On Friday, no audience or minutes kept, chief justices leads discussion, simple majority decides a case</a:t>
            </a:r>
          </a:p>
          <a:p>
            <a:r>
              <a:rPr lang="en-US" dirty="0" smtClean="0"/>
              <a:t>4. Opinion </a:t>
            </a:r>
            <a:r>
              <a:rPr lang="en-US" dirty="0"/>
              <a:t>Writing: majority opinion, concurring opinion, dissenting opinion, unanimous opinion</a:t>
            </a:r>
          </a:p>
          <a:p>
            <a:r>
              <a:rPr lang="en-US" dirty="0" smtClean="0"/>
              <a:t>5. Announcement</a:t>
            </a:r>
            <a:r>
              <a:rPr lang="en-US" dirty="0"/>
              <a:t>: Court announces its written decision(s), precedent is set once a decision is announced</a:t>
            </a:r>
          </a:p>
        </p:txBody>
      </p:sp>
    </p:spTree>
    <p:extLst>
      <p:ext uri="{BB962C8B-B14F-4D97-AF65-F5344CB8AC3E}">
        <p14:creationId xmlns:p14="http://schemas.microsoft.com/office/powerpoint/2010/main" val="3767123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III </a:t>
            </a:r>
            <a:endParaRPr lang="en-US" dirty="0"/>
          </a:p>
        </p:txBody>
      </p:sp>
      <p:sp>
        <p:nvSpPr>
          <p:cNvPr id="3" name="Content Placeholder 2"/>
          <p:cNvSpPr>
            <a:spLocks noGrp="1"/>
          </p:cNvSpPr>
          <p:nvPr>
            <p:ph idx="1"/>
          </p:nvPr>
        </p:nvSpPr>
        <p:spPr>
          <a:xfrm>
            <a:off x="1251678" y="1874517"/>
            <a:ext cx="10178322" cy="4005075"/>
          </a:xfrm>
        </p:spPr>
        <p:txBody>
          <a:bodyPr>
            <a:normAutofit fontScale="92500"/>
          </a:bodyPr>
          <a:lstStyle/>
          <a:p>
            <a:r>
              <a:rPr lang="en-US" sz="2400" dirty="0"/>
              <a:t>The judicial power of the United States, shall be vested in one Supreme Court, and in such inferior courts as the Congress may from time to time ordain and establish. The judges, both of the supreme and inferior courts, shall hold their offices during good </a:t>
            </a:r>
            <a:r>
              <a:rPr lang="en-US" sz="2400" dirty="0" err="1"/>
              <a:t>behaviour</a:t>
            </a:r>
            <a:r>
              <a:rPr lang="en-US" sz="2400" dirty="0"/>
              <a:t>, and shall, at stated times, receive for their services, a compensation, which shall not be diminished during their continuance in office</a:t>
            </a:r>
            <a:r>
              <a:rPr lang="en-US" sz="2400" dirty="0" smtClean="0"/>
              <a:t>.</a:t>
            </a:r>
          </a:p>
          <a:p>
            <a:endParaRPr lang="en-US" sz="2400" dirty="0"/>
          </a:p>
          <a:p>
            <a:r>
              <a:rPr lang="en-US" sz="3200" b="1" dirty="0" smtClean="0"/>
              <a:t>Judicial </a:t>
            </a:r>
            <a:r>
              <a:rPr lang="en-US" sz="3200" b="1" dirty="0"/>
              <a:t>Review: The court can review any federal, state, or local law or action to see if it is Constitutional. Checks the legislative and executive!</a:t>
            </a:r>
          </a:p>
        </p:txBody>
      </p:sp>
    </p:spTree>
    <p:extLst>
      <p:ext uri="{BB962C8B-B14F-4D97-AF65-F5344CB8AC3E}">
        <p14:creationId xmlns:p14="http://schemas.microsoft.com/office/powerpoint/2010/main" val="3730581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cases:</a:t>
            </a:r>
            <a:endParaRPr lang="en-US" dirty="0"/>
          </a:p>
        </p:txBody>
      </p:sp>
      <p:sp>
        <p:nvSpPr>
          <p:cNvPr id="3" name="Content Placeholder 2"/>
          <p:cNvSpPr>
            <a:spLocks noGrp="1"/>
          </p:cNvSpPr>
          <p:nvPr>
            <p:ph idx="1"/>
          </p:nvPr>
        </p:nvSpPr>
        <p:spPr>
          <a:xfrm>
            <a:off x="1251678" y="1903567"/>
            <a:ext cx="5278214" cy="3593591"/>
          </a:xfrm>
        </p:spPr>
        <p:txBody>
          <a:bodyPr/>
          <a:lstStyle/>
          <a:p>
            <a:r>
              <a:rPr lang="en-US" sz="3000" dirty="0" smtClean="0"/>
              <a:t>Criminal </a:t>
            </a:r>
            <a:r>
              <a:rPr lang="en-US" sz="3000" dirty="0"/>
              <a:t>cases – cases in which juries decide whether people have committed crimes</a:t>
            </a:r>
          </a:p>
          <a:p>
            <a:r>
              <a:rPr lang="en-US" sz="3000" dirty="0"/>
              <a:t>Civil cases – cases in which two sides disagree over some issue</a:t>
            </a:r>
            <a:endParaRPr lang="en-US" sz="3000" dirty="0" smtClean="0"/>
          </a:p>
          <a:p>
            <a:pPr marL="0" indent="0">
              <a:buNone/>
            </a:pPr>
            <a:endParaRPr lang="en-US" dirty="0"/>
          </a:p>
        </p:txBody>
      </p:sp>
      <p:pic>
        <p:nvPicPr>
          <p:cNvPr id="3074" name="Picture 2" descr="http://www.self.com/wp-content/uploads/2016/02/d039c225-4d9f-473f-8cd7-74d4ea84dbab.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20602" y="1874517"/>
            <a:ext cx="4895459" cy="362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612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t>
            </a:r>
            <a:r>
              <a:rPr lang="en-US" i="1" dirty="0" smtClean="0"/>
              <a:t>jurisdiction?</a:t>
            </a:r>
            <a:br>
              <a:rPr lang="en-US" i="1" dirty="0" smtClean="0"/>
            </a:br>
            <a:r>
              <a:rPr lang="en-US" i="1" dirty="0" smtClean="0"/>
              <a:t>	</a:t>
            </a:r>
            <a:r>
              <a:rPr lang="en-US" sz="2200" dirty="0" smtClean="0"/>
              <a:t>Court’s authority to hear and decide cases</a:t>
            </a:r>
            <a:endParaRPr lang="en-US" sz="2200" dirty="0"/>
          </a:p>
        </p:txBody>
      </p:sp>
      <p:sp>
        <p:nvSpPr>
          <p:cNvPr id="3" name="Content Placeholder 2"/>
          <p:cNvSpPr>
            <a:spLocks noGrp="1"/>
          </p:cNvSpPr>
          <p:nvPr>
            <p:ph idx="1"/>
          </p:nvPr>
        </p:nvSpPr>
        <p:spPr/>
        <p:txBody>
          <a:bodyPr>
            <a:normAutofit lnSpcReduction="10000"/>
          </a:bodyPr>
          <a:lstStyle/>
          <a:p>
            <a:r>
              <a:rPr lang="en-US" dirty="0" smtClean="0"/>
              <a:t>Original </a:t>
            </a:r>
            <a:r>
              <a:rPr lang="en-US" dirty="0"/>
              <a:t>Jurisdiction: Authority to hear a case for the first </a:t>
            </a:r>
            <a:r>
              <a:rPr lang="en-US" dirty="0" smtClean="0"/>
              <a:t>time</a:t>
            </a:r>
          </a:p>
          <a:p>
            <a:pPr marL="0" indent="0">
              <a:buNone/>
            </a:pPr>
            <a:endParaRPr lang="en-US" dirty="0" smtClean="0"/>
          </a:p>
          <a:p>
            <a:r>
              <a:rPr lang="en-US" dirty="0" smtClean="0"/>
              <a:t>Appellate </a:t>
            </a:r>
            <a:r>
              <a:rPr lang="en-US" dirty="0"/>
              <a:t>Jurisdiction: Authority of a court to hear a case appealed from a lower court in order to decide if the law was applied </a:t>
            </a:r>
            <a:r>
              <a:rPr lang="en-US" dirty="0" smtClean="0"/>
              <a:t>fairly</a:t>
            </a:r>
          </a:p>
          <a:p>
            <a:pPr marL="0" indent="0">
              <a:buNone/>
            </a:pPr>
            <a:endParaRPr lang="en-US" dirty="0" smtClean="0"/>
          </a:p>
          <a:p>
            <a:r>
              <a:rPr lang="en-US" dirty="0" smtClean="0"/>
              <a:t>Exclusive </a:t>
            </a:r>
            <a:r>
              <a:rPr lang="en-US" dirty="0"/>
              <a:t>Jurisdiction: Only the federal courts may hear and decide cases involving federal laws</a:t>
            </a:r>
            <a:r>
              <a:rPr lang="en-US" dirty="0" smtClean="0"/>
              <a:t>.</a:t>
            </a:r>
          </a:p>
          <a:p>
            <a:pPr marL="0" indent="0">
              <a:buNone/>
            </a:pPr>
            <a:r>
              <a:rPr lang="en-US" dirty="0" smtClean="0"/>
              <a:t> </a:t>
            </a:r>
          </a:p>
          <a:p>
            <a:r>
              <a:rPr lang="en-US" dirty="0" smtClean="0"/>
              <a:t>Concurrent </a:t>
            </a:r>
            <a:r>
              <a:rPr lang="en-US" dirty="0"/>
              <a:t>Jurisdiction: Applies when state OR federal courts hear a case that violates both state and federal law. </a:t>
            </a:r>
          </a:p>
        </p:txBody>
      </p:sp>
    </p:spTree>
    <p:extLst>
      <p:ext uri="{BB962C8B-B14F-4D97-AF65-F5344CB8AC3E}">
        <p14:creationId xmlns:p14="http://schemas.microsoft.com/office/powerpoint/2010/main" val="1819786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Courts vs State Courts</a:t>
            </a:r>
            <a:endParaRPr lang="en-US" dirty="0"/>
          </a:p>
        </p:txBody>
      </p:sp>
      <p:sp>
        <p:nvSpPr>
          <p:cNvPr id="3" name="Content Placeholder 2"/>
          <p:cNvSpPr>
            <a:spLocks noGrp="1"/>
          </p:cNvSpPr>
          <p:nvPr>
            <p:ph sz="half" idx="1"/>
          </p:nvPr>
        </p:nvSpPr>
        <p:spPr/>
        <p:txBody>
          <a:bodyPr/>
          <a:lstStyle/>
          <a:p>
            <a:r>
              <a:rPr lang="en-US" dirty="0" smtClean="0"/>
              <a:t>Federal courts have 3 levels-</a:t>
            </a:r>
          </a:p>
          <a:p>
            <a:r>
              <a:rPr lang="en-US" sz="3000" dirty="0" smtClean="0"/>
              <a:t>SUPREME</a:t>
            </a:r>
          </a:p>
          <a:p>
            <a:r>
              <a:rPr lang="en-US" sz="3000" dirty="0" smtClean="0"/>
              <a:t>APPELLATE </a:t>
            </a:r>
          </a:p>
          <a:p>
            <a:r>
              <a:rPr lang="en-US" sz="3000" dirty="0" smtClean="0"/>
              <a:t>DISTRICT</a:t>
            </a:r>
            <a:endParaRPr lang="en-US" sz="3000" dirty="0"/>
          </a:p>
        </p:txBody>
      </p:sp>
      <p:sp>
        <p:nvSpPr>
          <p:cNvPr id="4" name="Content Placeholder 3"/>
          <p:cNvSpPr>
            <a:spLocks noGrp="1"/>
          </p:cNvSpPr>
          <p:nvPr>
            <p:ph sz="half" idx="2"/>
          </p:nvPr>
        </p:nvSpPr>
        <p:spPr/>
        <p:txBody>
          <a:bodyPr/>
          <a:lstStyle/>
          <a:p>
            <a:r>
              <a:rPr lang="en-US" dirty="0" smtClean="0"/>
              <a:t>State courts have 4 levels</a:t>
            </a:r>
          </a:p>
          <a:p>
            <a:r>
              <a:rPr lang="en-US" sz="3000" dirty="0" smtClean="0"/>
              <a:t>SUPREME</a:t>
            </a:r>
          </a:p>
          <a:p>
            <a:r>
              <a:rPr lang="en-US" sz="3000" dirty="0" smtClean="0"/>
              <a:t>APPELLATE</a:t>
            </a:r>
          </a:p>
          <a:p>
            <a:r>
              <a:rPr lang="en-US" sz="3000" dirty="0" smtClean="0"/>
              <a:t>SUPERIOR</a:t>
            </a:r>
          </a:p>
          <a:p>
            <a:r>
              <a:rPr lang="en-US" sz="3000" dirty="0" smtClean="0"/>
              <a:t>DISTRICT</a:t>
            </a:r>
            <a:endParaRPr lang="en-US" sz="3000" dirty="0"/>
          </a:p>
        </p:txBody>
      </p:sp>
    </p:spTree>
    <p:extLst>
      <p:ext uri="{BB962C8B-B14F-4D97-AF65-F5344CB8AC3E}">
        <p14:creationId xmlns:p14="http://schemas.microsoft.com/office/powerpoint/2010/main" val="2733841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s.a.d</a:t>
            </a:r>
            <a:r>
              <a:rPr lang="en-US" dirty="0" smtClean="0"/>
              <a:t>. federal court cake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35962" y="1700962"/>
            <a:ext cx="3671047" cy="4405257"/>
          </a:xfrm>
        </p:spPr>
      </p:pic>
      <p:sp>
        <p:nvSpPr>
          <p:cNvPr id="5" name="TextBox 4"/>
          <p:cNvSpPr txBox="1"/>
          <p:nvPr/>
        </p:nvSpPr>
        <p:spPr>
          <a:xfrm>
            <a:off x="1065007" y="1549101"/>
            <a:ext cx="6970955" cy="4708981"/>
          </a:xfrm>
          <a:prstGeom prst="rect">
            <a:avLst/>
          </a:prstGeom>
          <a:noFill/>
        </p:spPr>
        <p:txBody>
          <a:bodyPr wrap="square" rtlCol="0">
            <a:spAutoFit/>
          </a:bodyPr>
          <a:lstStyle/>
          <a:p>
            <a:r>
              <a:rPr lang="en-US" sz="2000" dirty="0" smtClean="0"/>
              <a:t>SUPREME (</a:t>
            </a:r>
            <a:r>
              <a:rPr lang="en-US" sz="1600" dirty="0" smtClean="0"/>
              <a:t>AKA SCOTUS)</a:t>
            </a:r>
            <a:endParaRPr lang="en-US" sz="1600" dirty="0"/>
          </a:p>
          <a:p>
            <a:pPr marL="285750" indent="-285750">
              <a:buFont typeface="Arial" panose="020B0604020202020204" pitchFamily="34" charset="0"/>
              <a:buChar char="•"/>
            </a:pPr>
            <a:r>
              <a:rPr lang="en-US" sz="1600" dirty="0"/>
              <a:t>1 chief justice + 8 associate justices = 9 Supreme Court justices</a:t>
            </a:r>
          </a:p>
          <a:p>
            <a:pPr marL="285750" indent="-285750">
              <a:buFont typeface="Arial" panose="020B0604020202020204" pitchFamily="34" charset="0"/>
              <a:buChar char="•"/>
            </a:pPr>
            <a:r>
              <a:rPr lang="en-US" sz="1600" dirty="0"/>
              <a:t>Appointed by the president &amp; approved by the Senate</a:t>
            </a:r>
          </a:p>
          <a:p>
            <a:pPr marL="285750" indent="-285750">
              <a:buFont typeface="Arial" panose="020B0604020202020204" pitchFamily="34" charset="0"/>
              <a:buChar char="•"/>
            </a:pPr>
            <a:r>
              <a:rPr lang="en-US" sz="1600" dirty="0"/>
              <a:t>Original Jurisdiction in 2 situations: case involving foreign diplomats, or case between states</a:t>
            </a:r>
          </a:p>
          <a:p>
            <a:pPr marL="285750" indent="-285750">
              <a:buFont typeface="Arial" panose="020B0604020202020204" pitchFamily="34" charset="0"/>
              <a:buChar char="•"/>
            </a:pPr>
            <a:r>
              <a:rPr lang="en-US" sz="1600" dirty="0"/>
              <a:t>Appellate jurisdiction on Constitutional issues</a:t>
            </a:r>
          </a:p>
          <a:p>
            <a:r>
              <a:rPr lang="en-US" sz="2000" dirty="0"/>
              <a:t>APPELLATE </a:t>
            </a:r>
            <a:endParaRPr lang="en-US" sz="2000" dirty="0" smtClean="0"/>
          </a:p>
          <a:p>
            <a:pPr marL="342900" indent="-342900">
              <a:buFont typeface="Arial" panose="020B0604020202020204" pitchFamily="34" charset="0"/>
              <a:buChar char="•"/>
            </a:pPr>
            <a:r>
              <a:rPr lang="en-US" sz="1600" dirty="0"/>
              <a:t>Appellate Courts, Circuit Courts, Court of Appeals, etc.</a:t>
            </a:r>
          </a:p>
          <a:p>
            <a:pPr marL="342900" indent="-342900">
              <a:buFont typeface="Arial" panose="020B0604020202020204" pitchFamily="34" charset="0"/>
              <a:buChar char="•"/>
            </a:pPr>
            <a:r>
              <a:rPr lang="en-US" sz="1600" dirty="0"/>
              <a:t>Has appellate jurisdiction</a:t>
            </a:r>
          </a:p>
          <a:p>
            <a:pPr marL="342900" indent="-342900">
              <a:buFont typeface="Arial" panose="020B0604020202020204" pitchFamily="34" charset="0"/>
              <a:buChar char="•"/>
            </a:pPr>
            <a:r>
              <a:rPr lang="en-US" sz="1600" dirty="0"/>
              <a:t>Appeal- review of lower court's decision</a:t>
            </a:r>
          </a:p>
          <a:p>
            <a:pPr marL="342900" indent="-342900">
              <a:buFont typeface="Arial" panose="020B0604020202020204" pitchFamily="34" charset="0"/>
              <a:buChar char="•"/>
            </a:pPr>
            <a:r>
              <a:rPr lang="en-US" sz="1600" dirty="0"/>
              <a:t>3 judge panel- no jury!</a:t>
            </a:r>
          </a:p>
          <a:p>
            <a:pPr marL="342900" indent="-342900">
              <a:buFont typeface="Arial" panose="020B0604020202020204" pitchFamily="34" charset="0"/>
              <a:buChar char="•"/>
            </a:pPr>
            <a:r>
              <a:rPr lang="en-US" sz="1600" dirty="0"/>
              <a:t>3 actions possible: overturn, deny, remand</a:t>
            </a:r>
          </a:p>
          <a:p>
            <a:r>
              <a:rPr lang="en-US" sz="2000" dirty="0"/>
              <a:t>DISTRICT</a:t>
            </a:r>
          </a:p>
          <a:p>
            <a:pPr marL="285750" indent="-285750">
              <a:buFont typeface="Arial" panose="020B0604020202020204" pitchFamily="34" charset="0"/>
              <a:buChar char="•"/>
            </a:pPr>
            <a:r>
              <a:rPr lang="en-US" sz="1600" dirty="0"/>
              <a:t>Has original jurisdiction for federal cases- 90% of all federal cases start here</a:t>
            </a:r>
          </a:p>
          <a:p>
            <a:pPr marL="285750" indent="-285750">
              <a:buFont typeface="Arial" panose="020B0604020202020204" pitchFamily="34" charset="0"/>
              <a:buChar char="•"/>
            </a:pPr>
            <a:r>
              <a:rPr lang="en-US" sz="1600" dirty="0"/>
              <a:t>94 courts total, with at least 1 per state</a:t>
            </a:r>
          </a:p>
          <a:p>
            <a:pPr marL="285750" indent="-285750">
              <a:buFont typeface="Arial" panose="020B0604020202020204" pitchFamily="34" charset="0"/>
              <a:buChar char="•"/>
            </a:pPr>
            <a:r>
              <a:rPr lang="en-US" sz="1600" dirty="0"/>
              <a:t>Cases heard by judge, jury, and magistrate</a:t>
            </a:r>
          </a:p>
          <a:p>
            <a:pPr marL="285750" indent="-285750">
              <a:buFont typeface="Arial" panose="020B0604020202020204" pitchFamily="34" charset="0"/>
              <a:buChar char="•"/>
            </a:pPr>
            <a:r>
              <a:rPr lang="en-US" sz="1600" dirty="0"/>
              <a:t>US Attorney- lawyer of the United States government</a:t>
            </a:r>
          </a:p>
          <a:p>
            <a:pPr marL="285750" indent="-285750">
              <a:buFont typeface="Arial" panose="020B0604020202020204" pitchFamily="34" charset="0"/>
              <a:buChar char="•"/>
            </a:pPr>
            <a:r>
              <a:rPr lang="en-US" sz="1600" dirty="0"/>
              <a:t>Only federal court to hear cases and reach verdicts (guilty/not guilty)</a:t>
            </a:r>
          </a:p>
        </p:txBody>
      </p:sp>
    </p:spTree>
    <p:extLst>
      <p:ext uri="{BB962C8B-B14F-4D97-AF65-F5344CB8AC3E}">
        <p14:creationId xmlns:p14="http://schemas.microsoft.com/office/powerpoint/2010/main" val="534550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d/df/US_Court_of_Appeals_and_District_Court_map.svg/2000px-US_Court_of_Appeals_and_District_Court_map.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0431" y="271631"/>
            <a:ext cx="9967371" cy="6461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229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S.a.s.d</a:t>
            </a:r>
            <a:r>
              <a:rPr lang="en-US" dirty="0" smtClean="0"/>
              <a:t>. State Courts</a:t>
            </a:r>
            <a:endParaRPr lang="en-US" dirty="0"/>
          </a:p>
        </p:txBody>
      </p:sp>
      <p:sp>
        <p:nvSpPr>
          <p:cNvPr id="5" name="TextBox 4"/>
          <p:cNvSpPr txBox="1"/>
          <p:nvPr/>
        </p:nvSpPr>
        <p:spPr>
          <a:xfrm>
            <a:off x="1452282" y="1299312"/>
            <a:ext cx="9326880" cy="5170646"/>
          </a:xfrm>
          <a:prstGeom prst="rect">
            <a:avLst/>
          </a:prstGeom>
          <a:noFill/>
        </p:spPr>
        <p:txBody>
          <a:bodyPr wrap="square" rtlCol="0">
            <a:spAutoFit/>
          </a:bodyPr>
          <a:lstStyle/>
          <a:p>
            <a:r>
              <a:rPr lang="en-US" sz="3000" dirty="0" smtClean="0"/>
              <a:t>SUPREME</a:t>
            </a:r>
          </a:p>
          <a:p>
            <a:pPr marL="457200" indent="-457200">
              <a:buFont typeface="Arial" panose="020B0604020202020204" pitchFamily="34" charset="0"/>
              <a:buChar char="•"/>
            </a:pPr>
            <a:r>
              <a:rPr lang="en-US" sz="1600" dirty="0"/>
              <a:t>Only considers error in law.  All decisions final unless appealed to US Supreme Court.</a:t>
            </a:r>
          </a:p>
          <a:p>
            <a:pPr marL="457200" indent="-457200">
              <a:buFont typeface="Arial" panose="020B0604020202020204" pitchFamily="34" charset="0"/>
              <a:buChar char="•"/>
            </a:pPr>
            <a:r>
              <a:rPr lang="en-US" sz="1600" dirty="0"/>
              <a:t>7 members: 1 chief and 6 associates</a:t>
            </a:r>
          </a:p>
          <a:p>
            <a:r>
              <a:rPr lang="en-US" sz="3000" dirty="0" smtClean="0"/>
              <a:t>APPELLATE</a:t>
            </a:r>
          </a:p>
          <a:p>
            <a:pPr marL="457200" indent="-457200">
              <a:buFont typeface="Arial" panose="020B0604020202020204" pitchFamily="34" charset="0"/>
              <a:buChar char="•"/>
            </a:pPr>
            <a:r>
              <a:rPr lang="en-US" sz="1600" dirty="0"/>
              <a:t>15 Judges sit in rotating panels of 3 judges</a:t>
            </a:r>
          </a:p>
          <a:p>
            <a:pPr marL="457200" indent="-457200">
              <a:buFont typeface="Arial" panose="020B0604020202020204" pitchFamily="34" charset="0"/>
              <a:buChar char="•"/>
            </a:pPr>
            <a:r>
              <a:rPr lang="en-US" sz="1600" dirty="0"/>
              <a:t>Only review decisions on law from lower courts</a:t>
            </a:r>
          </a:p>
          <a:p>
            <a:r>
              <a:rPr lang="en-US" sz="3000" dirty="0" smtClean="0"/>
              <a:t>SUPERIOR</a:t>
            </a:r>
          </a:p>
          <a:p>
            <a:pPr marL="285750" indent="-285750">
              <a:buFont typeface="Arial" panose="020B0604020202020204" pitchFamily="34" charset="0"/>
              <a:buChar char="•"/>
            </a:pPr>
            <a:r>
              <a:rPr lang="en-US" sz="1600" dirty="0" smtClean="0"/>
              <a:t>Also called county court or circuit court and may be specialized in criminal, civil, or juvenile</a:t>
            </a:r>
          </a:p>
          <a:p>
            <a:pPr marL="285750" indent="-285750">
              <a:buFont typeface="Arial" panose="020B0604020202020204" pitchFamily="34" charset="0"/>
              <a:buChar char="•"/>
            </a:pPr>
            <a:r>
              <a:rPr lang="en-US" sz="1600" dirty="0" smtClean="0"/>
              <a:t>Hears all felony cases, civil cases over 10,000 and serious juvenile cases</a:t>
            </a:r>
            <a:endParaRPr lang="en-US" sz="3000" dirty="0"/>
          </a:p>
          <a:p>
            <a:r>
              <a:rPr lang="en-US" sz="3000" dirty="0" smtClean="0"/>
              <a:t>DISTRICT</a:t>
            </a:r>
          </a:p>
          <a:p>
            <a:pPr marL="457200" indent="-457200">
              <a:buFont typeface="Arial" panose="020B0604020202020204" pitchFamily="34" charset="0"/>
              <a:buChar char="•"/>
            </a:pPr>
            <a:r>
              <a:rPr lang="en-US" sz="1600" dirty="0" smtClean="0"/>
              <a:t>Can be divided into 4 categories: criminal, civil, juvenile, and magistrate</a:t>
            </a:r>
          </a:p>
          <a:p>
            <a:pPr marL="457200" indent="-457200">
              <a:buFont typeface="Arial" panose="020B0604020202020204" pitchFamily="34" charset="0"/>
              <a:buChar char="•"/>
            </a:pPr>
            <a:r>
              <a:rPr lang="en-US" sz="1600" dirty="0" smtClean="0"/>
              <a:t>NCDC’s sit in the county seat of each county</a:t>
            </a:r>
          </a:p>
          <a:p>
            <a:pPr marL="457200" indent="-457200">
              <a:buFont typeface="Arial" panose="020B0604020202020204" pitchFamily="34" charset="0"/>
              <a:buChar char="•"/>
            </a:pPr>
            <a:r>
              <a:rPr lang="en-US" sz="1600" dirty="0" smtClean="0"/>
              <a:t>For civil cases such as divorce, child custody &amp; support, civil cases less than $10,000, and criminal misdemeanors</a:t>
            </a:r>
          </a:p>
          <a:p>
            <a:pPr marL="457200" indent="-457200">
              <a:buFont typeface="Arial" panose="020B0604020202020204" pitchFamily="34" charset="0"/>
              <a:buChar char="•"/>
            </a:pPr>
            <a:r>
              <a:rPr lang="en-US" sz="1600" dirty="0" smtClean="0"/>
              <a:t>Magistrate courts accept guilty pleas for minor misdemeanors, traffic violations, and civil cases less than $4,000</a:t>
            </a:r>
            <a:endParaRPr lang="en-US" sz="1600" dirty="0"/>
          </a:p>
          <a:p>
            <a:endParaRPr lang="en-US" dirty="0"/>
          </a:p>
        </p:txBody>
      </p:sp>
    </p:spTree>
    <p:extLst>
      <p:ext uri="{BB962C8B-B14F-4D97-AF65-F5344CB8AC3E}">
        <p14:creationId xmlns:p14="http://schemas.microsoft.com/office/powerpoint/2010/main" val="1558321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Courts vs State Courts</a:t>
            </a:r>
            <a:endParaRPr lang="en-US" dirty="0"/>
          </a:p>
        </p:txBody>
      </p:sp>
      <p:sp>
        <p:nvSpPr>
          <p:cNvPr id="3" name="Text Placeholder 2"/>
          <p:cNvSpPr>
            <a:spLocks noGrp="1"/>
          </p:cNvSpPr>
          <p:nvPr>
            <p:ph type="body" idx="1"/>
          </p:nvPr>
        </p:nvSpPr>
        <p:spPr/>
        <p:txBody>
          <a:bodyPr/>
          <a:lstStyle/>
          <a:p>
            <a:r>
              <a:rPr lang="en-US" dirty="0" smtClean="0"/>
              <a:t>Cases heard on a federal level</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a:t>Involving the Constitution</a:t>
            </a:r>
          </a:p>
          <a:p>
            <a:r>
              <a:rPr lang="en-US" dirty="0"/>
              <a:t>Violations of Federal Laws</a:t>
            </a:r>
          </a:p>
          <a:p>
            <a:r>
              <a:rPr lang="en-US" dirty="0"/>
              <a:t>Controversies between states</a:t>
            </a:r>
          </a:p>
          <a:p>
            <a:r>
              <a:rPr lang="en-US" dirty="0"/>
              <a:t>Between parties from different states</a:t>
            </a:r>
          </a:p>
          <a:p>
            <a:r>
              <a:rPr lang="en-US" dirty="0"/>
              <a:t>Involving the federal government</a:t>
            </a:r>
          </a:p>
          <a:p>
            <a:r>
              <a:rPr lang="en-US" dirty="0"/>
              <a:t>Involving foreign governments and treaties</a:t>
            </a:r>
          </a:p>
          <a:p>
            <a:r>
              <a:rPr lang="en-US" dirty="0"/>
              <a:t>Based on Admiralty and Maritime Laws</a:t>
            </a:r>
          </a:p>
          <a:p>
            <a:r>
              <a:rPr lang="en-US" dirty="0"/>
              <a:t>Involving U.S. Diplomats</a:t>
            </a:r>
          </a:p>
        </p:txBody>
      </p:sp>
      <p:sp>
        <p:nvSpPr>
          <p:cNvPr id="5" name="Text Placeholder 4"/>
          <p:cNvSpPr>
            <a:spLocks noGrp="1"/>
          </p:cNvSpPr>
          <p:nvPr>
            <p:ph type="body" sz="quarter" idx="3"/>
          </p:nvPr>
        </p:nvSpPr>
        <p:spPr/>
        <p:txBody>
          <a:bodyPr/>
          <a:lstStyle/>
          <a:p>
            <a:r>
              <a:rPr lang="en-US" dirty="0" smtClean="0"/>
              <a:t>Cases heard on a state level</a:t>
            </a:r>
            <a:endParaRPr lang="en-US" dirty="0"/>
          </a:p>
        </p:txBody>
      </p:sp>
      <p:sp>
        <p:nvSpPr>
          <p:cNvPr id="6" name="Content Placeholder 5"/>
          <p:cNvSpPr>
            <a:spLocks noGrp="1"/>
          </p:cNvSpPr>
          <p:nvPr>
            <p:ph sz="quarter" idx="4"/>
          </p:nvPr>
        </p:nvSpPr>
        <p:spPr/>
        <p:txBody>
          <a:bodyPr/>
          <a:lstStyle/>
          <a:p>
            <a:r>
              <a:rPr lang="en-US" dirty="0"/>
              <a:t>Most criminal cases, </a:t>
            </a:r>
            <a:endParaRPr lang="en-US" dirty="0" smtClean="0"/>
          </a:p>
          <a:p>
            <a:r>
              <a:rPr lang="en-US" dirty="0" smtClean="0"/>
              <a:t>Probate cases (involving </a:t>
            </a:r>
            <a:r>
              <a:rPr lang="en-US" dirty="0"/>
              <a:t>wills and estates)</a:t>
            </a:r>
          </a:p>
          <a:p>
            <a:r>
              <a:rPr lang="en-US" dirty="0"/>
              <a:t>Most contract cases, personal injuries, family law (marriages, divorces, adoptions), etc.</a:t>
            </a:r>
          </a:p>
          <a:p>
            <a:endParaRPr lang="en-US" dirty="0"/>
          </a:p>
        </p:txBody>
      </p:sp>
    </p:spTree>
    <p:extLst>
      <p:ext uri="{BB962C8B-B14F-4D97-AF65-F5344CB8AC3E}">
        <p14:creationId xmlns:p14="http://schemas.microsoft.com/office/powerpoint/2010/main" val="3938900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Badge</Template>
  <TotalTime>297</TotalTime>
  <Words>1012</Words>
  <Application>Microsoft Office PowerPoint</Application>
  <PresentationFormat>Widescreen</PresentationFormat>
  <Paragraphs>106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Gill Sans MT</vt:lpstr>
      <vt:lpstr>Impact</vt:lpstr>
      <vt:lpstr>Wingdings</vt:lpstr>
      <vt:lpstr>Badge</vt:lpstr>
      <vt:lpstr>The Judicial Branch</vt:lpstr>
      <vt:lpstr>Article III </vt:lpstr>
      <vt:lpstr>Types of cases:</vt:lpstr>
      <vt:lpstr>What is jurisdiction?  Court’s authority to hear and decide cases</vt:lpstr>
      <vt:lpstr>Federal Courts vs State Courts</vt:lpstr>
      <vt:lpstr>The s.a.d. federal court cake</vt:lpstr>
      <vt:lpstr>PowerPoint Presentation</vt:lpstr>
      <vt:lpstr>The S.a.s.d. State Courts</vt:lpstr>
      <vt:lpstr>Federal Courts vs State Courts</vt:lpstr>
      <vt:lpstr>Limits on power</vt:lpstr>
      <vt:lpstr>Steps in decision making</vt:lpstr>
    </vt:vector>
  </TitlesOfParts>
  <Company>Charlotte Mecklenburg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Judicial Branch</dc:title>
  <dc:creator>Dunn, Kathryn G.</dc:creator>
  <cp:lastModifiedBy>Dunn, Kathryn G.</cp:lastModifiedBy>
  <cp:revision>7</cp:revision>
  <dcterms:created xsi:type="dcterms:W3CDTF">2016-04-05T11:50:13Z</dcterms:created>
  <dcterms:modified xsi:type="dcterms:W3CDTF">2016-04-05T16:47:57Z</dcterms:modified>
</cp:coreProperties>
</file>