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74" r:id="rId3"/>
    <p:sldId id="333" r:id="rId4"/>
    <p:sldId id="386" r:id="rId5"/>
    <p:sldId id="375" r:id="rId6"/>
    <p:sldId id="377" r:id="rId7"/>
    <p:sldId id="334" r:id="rId8"/>
    <p:sldId id="389" r:id="rId9"/>
    <p:sldId id="388" r:id="rId10"/>
    <p:sldId id="379" r:id="rId11"/>
    <p:sldId id="335" r:id="rId12"/>
    <p:sldId id="380" r:id="rId13"/>
    <p:sldId id="383" r:id="rId14"/>
    <p:sldId id="330" r:id="rId15"/>
    <p:sldId id="381" r:id="rId16"/>
    <p:sldId id="373" r:id="rId17"/>
    <p:sldId id="384" r:id="rId18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  <p:embeddedFont>
      <p:font typeface="Aharoni" panose="02010803020104030203" pitchFamily="2" charset="-79"/>
      <p:bold r:id="rId25"/>
    </p:embeddedFont>
    <p:embeddedFont>
      <p:font typeface="Lucida Sans" panose="020B0602030504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obo" panose="020B0604020202020204" charset="0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581" autoAdjust="0"/>
  </p:normalViewPr>
  <p:slideViewPr>
    <p:cSldViewPr>
      <p:cViewPr varScale="1">
        <p:scale>
          <a:sx n="73" d="100"/>
          <a:sy n="73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6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ABD1-06C1-4241-86E1-7973418F757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9ECB-6B81-4EF0-8D46-DEC175EFC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56B3F-FA82-4AF2-BED6-4FF6F80C100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BA770-2685-44C4-9AB3-9C00377B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8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A770-2685-44C4-9AB3-9C00377BB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183E-6FA7-4709-99EB-3BB5E6E48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2413-4EE4-4231-9D6B-5C96AA1AE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9D06-6C90-4CA8-A9AA-EEFE8C109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DC6E-7BD0-40E7-BF11-19BDCED59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BD09-D935-41AE-9736-2A1A163A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F7FF-43A1-4FDB-BA89-AF4A68A00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2331-748B-4AC7-A95B-20EFA9839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6B00-5052-43DF-92E1-1BFC21423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258A-A805-4540-88DC-1EAB58C6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F2CF-45BF-4E48-B16E-9F1132807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3A4A-7CB6-4DCC-A1A5-973F5413E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ABAE49-CBC2-41DA-AAB4-DBF0B8E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79248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Schoolbook"/>
              </a:rPr>
              <a:t>The Study </a:t>
            </a:r>
          </a:p>
          <a:p>
            <a:pPr algn="ctr"/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Schoolbook"/>
              </a:rPr>
              <a:t>of Civics and </a:t>
            </a:r>
          </a:p>
          <a:p>
            <a:pPr algn="ctr"/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Schoolbook"/>
              </a:rPr>
              <a:t>Economics</a:t>
            </a:r>
          </a:p>
          <a:p>
            <a:pPr algn="ctr"/>
            <a:endParaRPr lang="en-US" sz="3600" kern="10">
              <a:ln w="28575">
                <a:solidFill>
                  <a:schemeClr val="accent2"/>
                </a:solidFill>
                <a:round/>
                <a:headEnd/>
                <a:tailEnd/>
              </a:ln>
              <a:solidFill>
                <a:srgbClr val="CC0000"/>
              </a:solidFill>
              <a:latin typeface="Century Schoolbook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7924800" cy="9382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endParaRPr lang="en-US" sz="2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685800"/>
            <a:ext cx="7924800" cy="4876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Melting Pot or A Tossed Salad?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Melting pot – </a:t>
            </a:r>
            <a:r>
              <a:rPr lang="en-US" dirty="0" smtClean="0"/>
              <a:t>a metaphor to describe a culture in which people from many cultures blend in, forming a new culture.</a:t>
            </a:r>
            <a:endParaRPr lang="en-US" dirty="0" smtClean="0"/>
          </a:p>
          <a:p>
            <a:r>
              <a:rPr lang="en-US" dirty="0" smtClean="0"/>
              <a:t>Tossed Salad – a metaphor used to describe a culture </a:t>
            </a:r>
            <a:r>
              <a:rPr lang="en-US" dirty="0" smtClean="0"/>
              <a:t>where individual people </a:t>
            </a:r>
            <a:r>
              <a:rPr lang="en-US" dirty="0" smtClean="0"/>
              <a:t>maintain their unique </a:t>
            </a:r>
            <a:r>
              <a:rPr lang="en-US" dirty="0" smtClean="0"/>
              <a:t>culture</a:t>
            </a:r>
            <a:r>
              <a:rPr lang="en-US" dirty="0" smtClean="0"/>
              <a:t> within </a:t>
            </a:r>
            <a:r>
              <a:rPr lang="en-US" dirty="0" smtClean="0"/>
              <a:t>the </a:t>
            </a:r>
            <a:r>
              <a:rPr lang="en-US" dirty="0" smtClean="0"/>
              <a:t>culture of a large group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543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Government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3810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Government?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Government – the ruling authority of a society or community</a:t>
            </a:r>
          </a:p>
          <a:p>
            <a:r>
              <a:rPr lang="en-US" dirty="0" smtClean="0"/>
              <a:t>Government is an institution that possesses power, structure, organization, values, legitimacy, processes and provide functions to its </a:t>
            </a:r>
            <a:r>
              <a:rPr lang="en-US" dirty="0" smtClean="0"/>
              <a:t>citizens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4 Functions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Government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Keep Order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Pass and enforce laws, establish courts</a:t>
            </a:r>
          </a:p>
          <a:p>
            <a:r>
              <a:rPr lang="en-US" dirty="0" smtClean="0"/>
              <a:t>Provide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Schools, libraries, fire and police, unemployment insurance</a:t>
            </a:r>
          </a:p>
          <a:p>
            <a:r>
              <a:rPr lang="en-US" dirty="0" smtClean="0"/>
              <a:t>Provide Security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Prevent crime, protect citizens from foreign attack</a:t>
            </a:r>
          </a:p>
          <a:p>
            <a:r>
              <a:rPr lang="en-US" dirty="0" smtClean="0"/>
              <a:t>Guide the Community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Manage the economy, foreign relations, instill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315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Foundations 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of 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American Government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85800" y="685800"/>
            <a:ext cx="7924800" cy="54864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Roots of Our Government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Greece: </a:t>
            </a:r>
            <a:r>
              <a:rPr lang="en-US" sz="2400" u="sng" dirty="0" smtClean="0"/>
              <a:t>democracy</a:t>
            </a:r>
            <a:r>
              <a:rPr lang="en-US" sz="2400" dirty="0" smtClean="0"/>
              <a:t> </a:t>
            </a:r>
            <a:r>
              <a:rPr lang="en-US" sz="2400" dirty="0" smtClean="0"/>
              <a:t>– the power of government rests with the </a:t>
            </a:r>
            <a:r>
              <a:rPr lang="en-US" sz="2400" dirty="0" smtClean="0"/>
              <a:t>citizens</a:t>
            </a:r>
          </a:p>
          <a:p>
            <a:pPr marL="400050" lvl="1" indent="0" algn="ctr">
              <a:buNone/>
            </a:pPr>
            <a:r>
              <a:rPr lang="en-US" sz="3200" b="1" dirty="0"/>
              <a:t>+</a:t>
            </a:r>
            <a:endParaRPr lang="en-US" sz="3200" b="1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Rome</a:t>
            </a:r>
            <a:r>
              <a:rPr lang="en-US" sz="2800" dirty="0" smtClean="0"/>
              <a:t>: </a:t>
            </a:r>
            <a:r>
              <a:rPr lang="en-US" sz="2400" u="sng" dirty="0" smtClean="0"/>
              <a:t>republic</a:t>
            </a:r>
            <a:r>
              <a:rPr lang="en-US" sz="2400" dirty="0" smtClean="0"/>
              <a:t> </a:t>
            </a:r>
            <a:r>
              <a:rPr lang="en-US" sz="2400" dirty="0" smtClean="0"/>
              <a:t>– the power of government rests with representatives who administer the </a:t>
            </a:r>
            <a:r>
              <a:rPr lang="en-US" sz="2400" dirty="0" smtClean="0"/>
              <a:t>institution</a:t>
            </a:r>
          </a:p>
          <a:p>
            <a:pPr marL="400050" lvl="1" indent="0" algn="ctr">
              <a:buNone/>
            </a:pPr>
            <a:r>
              <a:rPr lang="en-US" sz="3200" b="1" dirty="0" smtClean="0"/>
              <a:t>=</a:t>
            </a:r>
            <a:endParaRPr lang="en-US" sz="3200" b="1" dirty="0"/>
          </a:p>
          <a:p>
            <a:pPr marL="400050" lvl="1" indent="0" algn="ctr">
              <a:buNone/>
            </a:pPr>
            <a:r>
              <a:rPr lang="en-US" sz="3200" spc="300" dirty="0" smtClean="0"/>
              <a:t>Thus… The United States is a </a:t>
            </a:r>
            <a:r>
              <a:rPr lang="en-US" sz="3200" u="sng" spc="300" dirty="0" smtClean="0"/>
              <a:t>democratic republic </a:t>
            </a:r>
            <a:r>
              <a:rPr lang="en-US" sz="3200" spc="300" dirty="0" smtClean="0"/>
              <a:t>AKA a representative democracy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WordArt 2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315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The Government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Of 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The United States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5800" y="685800"/>
            <a:ext cx="7924800" cy="54864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United States?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7"/>
          </a:xfrm>
        </p:spPr>
        <p:txBody>
          <a:bodyPr/>
          <a:lstStyle/>
          <a:p>
            <a:pPr marL="457200" indent="-457200"/>
            <a:r>
              <a:rPr lang="en-US" smtClean="0"/>
              <a:t>Cracy = power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A democracy?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infantocracy?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gerontocracy?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argentocracy?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aristocracy?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foolocracy?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albocracy?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meritocracy?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theocracy?</a:t>
            </a:r>
          </a:p>
        </p:txBody>
      </p:sp>
      <p:sp>
        <p:nvSpPr>
          <p:cNvPr id="1843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Archy = lead by</a:t>
            </a:r>
          </a:p>
        </p:txBody>
      </p:sp>
      <p:sp>
        <p:nvSpPr>
          <p:cNvPr id="1843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An oligarchy?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anarchy?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An aristararchy?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monarchy?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Corpoarchy?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diaboloarchy?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kleptoarchy?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dictatorship?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A republic?</a:t>
            </a:r>
          </a:p>
          <a:p>
            <a:pPr>
              <a:buFont typeface="Wingdings" pitchFamily="2" charset="2"/>
              <a:buChar char="v"/>
            </a:pPr>
            <a:endParaRPr lang="en-US" smtClean="0"/>
          </a:p>
          <a:p>
            <a:pPr>
              <a:buFont typeface="Wingdings" pitchFamily="2" charset="2"/>
              <a:buChar char="v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9906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Civics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 Economics?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5257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Civics – the study of rights, duties and responsibilities </a:t>
            </a:r>
            <a:r>
              <a:rPr lang="en-US" sz="3000" dirty="0" smtClean="0"/>
              <a:t>of </a:t>
            </a:r>
            <a:r>
              <a:rPr lang="en-US" sz="3000" dirty="0" smtClean="0"/>
              <a:t>citizens of a nation </a:t>
            </a:r>
            <a:endParaRPr lang="en-US" sz="3000" dirty="0" smtClean="0"/>
          </a:p>
          <a:p>
            <a:r>
              <a:rPr lang="en-US" sz="2800" dirty="0"/>
              <a:t>Economics – the study of </a:t>
            </a:r>
            <a:r>
              <a:rPr lang="en-US" sz="2800" dirty="0" smtClean="0"/>
              <a:t>choices: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People </a:t>
            </a:r>
            <a:r>
              <a:rPr lang="en-US" sz="2800" dirty="0"/>
              <a:t>seek to satisfy their unlimited needs </a:t>
            </a:r>
            <a:r>
              <a:rPr lang="en-US" sz="2800" dirty="0" smtClean="0"/>
              <a:t>	and </a:t>
            </a:r>
            <a:r>
              <a:rPr lang="en-US" sz="2800" dirty="0"/>
              <a:t>wants when resources are limited 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914400">
              <a:buFont typeface="Wingdings" pitchFamily="2" charset="2"/>
              <a:buChar char="Ø"/>
            </a:pPr>
            <a:r>
              <a:rPr lang="en-US" sz="2400" dirty="0"/>
              <a:t>Need – something we need to survive; Ex. Food, shelter, air</a:t>
            </a:r>
          </a:p>
          <a:p>
            <a:pPr marL="914400">
              <a:buFont typeface="Wingdings" pitchFamily="2" charset="2"/>
              <a:buChar char="Ø"/>
            </a:pPr>
            <a:r>
              <a:rPr lang="en-US" sz="2400" dirty="0"/>
              <a:t>Want – an item people desire but not essential to survival; Ex. IPods, clothes, cars</a:t>
            </a:r>
          </a:p>
          <a:p>
            <a:pPr marL="914400">
              <a:buFont typeface="Wingdings" pitchFamily="2" charset="2"/>
              <a:buChar char="Ø"/>
            </a:pPr>
            <a:r>
              <a:rPr lang="en-US" sz="2400" dirty="0"/>
              <a:t>Scarcity – limited resources (things people use)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Citizenship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3810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a citizen?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Citizen – a member of a nation who has certain rights, duties, and responsibilities. Citizens are loyal to the government, in return the government protects its citizens.</a:t>
            </a:r>
          </a:p>
          <a:p>
            <a:r>
              <a:rPr lang="en-US" dirty="0"/>
              <a:t>Nation or State – a group of people who share commonalities that organize power under a government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citizenship?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/>
              <a:t>Citizens of a state must perform duties, should perform responsibilities, and should be granted rights.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sz="2400" i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this… in a few days we will talk about Rights, Duties, and Responsibilities again.</a:t>
            </a:r>
            <a:endParaRPr lang="en-US" sz="2400" i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does one become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Citizen?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sz="2400" dirty="0" smtClean="0"/>
              <a:t>There are 2 ways a person may become a citizen…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By </a:t>
            </a:r>
            <a:r>
              <a:rPr lang="en-US" sz="2400" dirty="0" smtClean="0"/>
              <a:t>Birth</a:t>
            </a:r>
            <a:endParaRPr lang="en-US" sz="2400" dirty="0" smtClean="0"/>
          </a:p>
          <a:p>
            <a:pPr marL="514350" indent="-514350">
              <a:buFontTx/>
              <a:buNone/>
            </a:pPr>
            <a:r>
              <a:rPr lang="en-US" sz="2400" dirty="0" smtClean="0"/>
              <a:t>	a. By Blood – parents are citizens</a:t>
            </a:r>
          </a:p>
          <a:p>
            <a:pPr marL="514350" indent="-514350">
              <a:buFontTx/>
              <a:buNone/>
            </a:pPr>
            <a:r>
              <a:rPr lang="en-US" sz="2400" dirty="0" smtClean="0"/>
              <a:t>	b. By Soil – </a:t>
            </a:r>
            <a:r>
              <a:rPr lang="en-US" sz="2400" dirty="0" smtClean="0"/>
              <a:t>born on U.S. land</a:t>
            </a:r>
            <a:endParaRPr lang="en-US" sz="2400" dirty="0" smtClean="0"/>
          </a:p>
          <a:p>
            <a:pPr marL="514350" indent="-514350">
              <a:buFontTx/>
              <a:buNone/>
            </a:pPr>
            <a:r>
              <a:rPr lang="en-US" sz="2400" dirty="0" smtClean="0"/>
              <a:t>2. Naturalization</a:t>
            </a:r>
          </a:p>
          <a:p>
            <a:pPr marL="514350" indent="-514350">
              <a:buFontTx/>
              <a:buNone/>
            </a:pPr>
            <a:r>
              <a:rPr lang="en-US" sz="2400" dirty="0" smtClean="0"/>
              <a:t>	a. </a:t>
            </a:r>
            <a:r>
              <a:rPr lang="en-US" sz="2400" dirty="0" smtClean="0"/>
              <a:t>USCIS (United States Citizenship and Immigration Services) handles the process of immigration into the United States</a:t>
            </a:r>
          </a:p>
          <a:p>
            <a:pPr marL="514350" indent="-514350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b. To become a citizen through USCIS you must have an interview, pass a citizenship test, and pledge an oath of </a:t>
            </a:r>
            <a:r>
              <a:rPr lang="en-US" sz="2400" dirty="0" err="1" smtClean="0"/>
              <a:t>alliegance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543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United</a:t>
            </a:r>
          </a:p>
          <a:p>
            <a:pPr algn="ctr"/>
            <a:r>
              <a:rPr lang="en-US" sz="3600" kern="1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obo"/>
              </a:rPr>
              <a:t>States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3810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</a:t>
            </a:r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is the characteristics and knowledge of a particular group of people, defined by everything from language, religion, cuisine, social habits, music and arts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spc="300" dirty="0" smtClean="0"/>
              <a:t>I like to call our culture as Americans the ‘American Identity’.</a:t>
            </a:r>
            <a:endParaRPr lang="en-US" sz="2400" i="1" spc="300" dirty="0"/>
          </a:p>
        </p:txBody>
      </p:sp>
    </p:spTree>
    <p:extLst>
      <p:ext uri="{BB962C8B-B14F-4D97-AF65-F5344CB8AC3E}">
        <p14:creationId xmlns:p14="http://schemas.microsoft.com/office/powerpoint/2010/main" val="353144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the American Identity?</a:t>
            </a:r>
            <a:endParaRPr lang="en-US" sz="43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i="1" spc="300" dirty="0"/>
              <a:t>“E Pluribus Unum</a:t>
            </a:r>
            <a:r>
              <a:rPr lang="en-US" b="1" i="1" spc="300" dirty="0" smtClean="0"/>
              <a:t>”</a:t>
            </a:r>
          </a:p>
          <a:p>
            <a:pPr marL="0" indent="0">
              <a:buNone/>
            </a:pPr>
            <a:r>
              <a:rPr lang="en-US" b="1" i="1" dirty="0" smtClean="0"/>
              <a:t>	</a:t>
            </a:r>
            <a:r>
              <a:rPr lang="en-US" i="1" spc="300" dirty="0" smtClean="0"/>
              <a:t>“Out of many, one”</a:t>
            </a:r>
            <a:endParaRPr lang="en-US" spc="300" dirty="0" smtClean="0"/>
          </a:p>
          <a:p>
            <a:r>
              <a:rPr lang="en-US" dirty="0"/>
              <a:t>A nation of Citizens, Immigrants, Aliens and Illegal immigrants</a:t>
            </a:r>
          </a:p>
          <a:p>
            <a:pPr marL="914400">
              <a:buFont typeface="Wingdings" pitchFamily="2" charset="2"/>
              <a:buChar char="Ø"/>
            </a:pPr>
            <a:r>
              <a:rPr lang="en-US" sz="2200" dirty="0"/>
              <a:t>Immigrant – people legally admitted as permanent residents</a:t>
            </a:r>
          </a:p>
          <a:p>
            <a:pPr marL="914400">
              <a:buFont typeface="Wingdings" pitchFamily="2" charset="2"/>
              <a:buChar char="Ø"/>
            </a:pPr>
            <a:r>
              <a:rPr lang="en-US" sz="2200" dirty="0"/>
              <a:t>Alien – a foreigner non-citizen who has permission (VISA) to be in the nation</a:t>
            </a:r>
          </a:p>
          <a:p>
            <a:pPr marL="914400">
              <a:buFont typeface="Wingdings" pitchFamily="2" charset="2"/>
              <a:buChar char="Ø"/>
            </a:pPr>
            <a:r>
              <a:rPr lang="en-US" sz="2200" dirty="0"/>
              <a:t>Illegal immigrant – residing in a nation without permission from the government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spc="300" dirty="0" smtClean="0"/>
          </a:p>
        </p:txBody>
      </p:sp>
    </p:spTree>
    <p:extLst>
      <p:ext uri="{BB962C8B-B14F-4D97-AF65-F5344CB8AC3E}">
        <p14:creationId xmlns:p14="http://schemas.microsoft.com/office/powerpoint/2010/main" val="11634829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494</Words>
  <Application>Microsoft Office PowerPoint</Application>
  <PresentationFormat>On-screen Show (4:3)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Century Schoolbook</vt:lpstr>
      <vt:lpstr>Aharoni</vt:lpstr>
      <vt:lpstr>Lucida Sans</vt:lpstr>
      <vt:lpstr>Calibri</vt:lpstr>
      <vt:lpstr>Hobo</vt:lpstr>
      <vt:lpstr>Wingdings</vt:lpstr>
      <vt:lpstr>Times New Roman</vt:lpstr>
      <vt:lpstr>Arial</vt:lpstr>
      <vt:lpstr>Default Design</vt:lpstr>
      <vt:lpstr>PowerPoint Presentation</vt:lpstr>
      <vt:lpstr>What is Civics? Economics?</vt:lpstr>
      <vt:lpstr>PowerPoint Presentation</vt:lpstr>
      <vt:lpstr>What is a citizen?</vt:lpstr>
      <vt:lpstr>What is citizenship?</vt:lpstr>
      <vt:lpstr>How does one become a Citizen?</vt:lpstr>
      <vt:lpstr>PowerPoint Presentation</vt:lpstr>
      <vt:lpstr>What is Culture?</vt:lpstr>
      <vt:lpstr>What is the American Identity?</vt:lpstr>
      <vt:lpstr>A Melting Pot or A Tossed Salad?</vt:lpstr>
      <vt:lpstr>PowerPoint Presentation</vt:lpstr>
      <vt:lpstr>What is Government?</vt:lpstr>
      <vt:lpstr>The 4 Functions of Government</vt:lpstr>
      <vt:lpstr>PowerPoint Presentation</vt:lpstr>
      <vt:lpstr>The Roots of Our Government</vt:lpstr>
      <vt:lpstr>PowerPoint Presentation</vt:lpstr>
      <vt:lpstr>What is the United States?</vt:lpstr>
    </vt:vector>
  </TitlesOfParts>
  <Company>mrjs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Dunn, Kathryn G.</cp:lastModifiedBy>
  <cp:revision>172</cp:revision>
  <dcterms:created xsi:type="dcterms:W3CDTF">2003-06-26T20:36:43Z</dcterms:created>
  <dcterms:modified xsi:type="dcterms:W3CDTF">2016-01-27T11:49:00Z</dcterms:modified>
</cp:coreProperties>
</file>