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43A11-038A-4950-802C-11AC17FECF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91181-AAA4-4B5A-94C7-F7295A84FC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C6FF5-BE7F-427B-BF79-A7A7BF01EF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14C7A-A74E-4074-BE3C-388E441766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13BEE-CC3C-412E-A5EE-D968E96A24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7CED3-3F93-47C0-B6CD-586C09A3C9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06D64-B61A-4462-9334-D2593C904A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23C94-AD29-4FB3-9751-EAAA4390D3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E49F8-10DC-4630-9DAD-996C623344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9172E-A08F-4772-9BE2-1644E38060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AFAF5-03C3-4D73-8486-14DB143B7B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083E4EF-C750-42EE-B334-79DB2954B4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1" name="AutoShape 29"/>
          <p:cNvSpPr>
            <a:spLocks noChangeArrowheads="1"/>
          </p:cNvSpPr>
          <p:nvPr/>
        </p:nvSpPr>
        <p:spPr bwMode="auto">
          <a:xfrm>
            <a:off x="304800" y="228600"/>
            <a:ext cx="18288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700" b="1"/>
              <a:t>Offense </a:t>
            </a:r>
          </a:p>
          <a:p>
            <a:pPr algn="ctr"/>
            <a:r>
              <a:rPr lang="en-US" sz="1700" b="1"/>
              <a:t>Committed</a:t>
            </a:r>
          </a:p>
        </p:txBody>
      </p:sp>
      <p:sp>
        <p:nvSpPr>
          <p:cNvPr id="3103" name="AutoShape 31"/>
          <p:cNvSpPr>
            <a:spLocks noChangeArrowheads="1"/>
          </p:cNvSpPr>
          <p:nvPr/>
        </p:nvSpPr>
        <p:spPr bwMode="auto">
          <a:xfrm>
            <a:off x="2819400" y="762000"/>
            <a:ext cx="1600200" cy="838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Not Arrested</a:t>
            </a:r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5029200" y="381000"/>
            <a:ext cx="2895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Police investigate &amp; refer</a:t>
            </a:r>
          </a:p>
          <a:p>
            <a:pPr algn="ctr"/>
            <a:r>
              <a:rPr lang="en-US"/>
              <a:t>To prosecutor</a:t>
            </a:r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5105400" y="1752600"/>
            <a:ext cx="1981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Prosecutor</a:t>
            </a:r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7391400" y="2286000"/>
            <a:ext cx="1295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Insufficient</a:t>
            </a:r>
          </a:p>
          <a:p>
            <a:pPr algn="ctr"/>
            <a:r>
              <a:rPr lang="en-US"/>
              <a:t>evidence</a:t>
            </a:r>
          </a:p>
        </p:txBody>
      </p:sp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228600" y="2057400"/>
            <a:ext cx="1752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ARRESTED</a:t>
            </a:r>
          </a:p>
        </p:txBody>
      </p:sp>
      <p:sp>
        <p:nvSpPr>
          <p:cNvPr id="3116" name="Rectangle 44"/>
          <p:cNvSpPr>
            <a:spLocks noChangeArrowheads="1"/>
          </p:cNvSpPr>
          <p:nvPr/>
        </p:nvSpPr>
        <p:spPr bwMode="auto">
          <a:xfrm>
            <a:off x="228600" y="2819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Bail</a:t>
            </a:r>
          </a:p>
        </p:txBody>
      </p:sp>
      <p:sp>
        <p:nvSpPr>
          <p:cNvPr id="3117" name="Rectangle 45"/>
          <p:cNvSpPr>
            <a:spLocks noChangeArrowheads="1"/>
          </p:cNvSpPr>
          <p:nvPr/>
        </p:nvSpPr>
        <p:spPr bwMode="auto">
          <a:xfrm>
            <a:off x="1905000" y="2819400"/>
            <a:ext cx="160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In Jail</a:t>
            </a:r>
          </a:p>
        </p:txBody>
      </p:sp>
      <p:sp>
        <p:nvSpPr>
          <p:cNvPr id="3118" name="Rectangle 46"/>
          <p:cNvSpPr>
            <a:spLocks noChangeArrowheads="1"/>
          </p:cNvSpPr>
          <p:nvPr/>
        </p:nvSpPr>
        <p:spPr bwMode="auto">
          <a:xfrm>
            <a:off x="228600" y="3657600"/>
            <a:ext cx="2895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Preliminary Hearing</a:t>
            </a: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3810000" y="3657600"/>
            <a:ext cx="1981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No probable cause</a:t>
            </a:r>
          </a:p>
        </p:txBody>
      </p:sp>
      <p:sp>
        <p:nvSpPr>
          <p:cNvPr id="3120" name="Rectangle 48"/>
          <p:cNvSpPr>
            <a:spLocks noChangeArrowheads="1"/>
          </p:cNvSpPr>
          <p:nvPr/>
        </p:nvSpPr>
        <p:spPr bwMode="auto">
          <a:xfrm>
            <a:off x="152400" y="4419600"/>
            <a:ext cx="3048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Grand Jury</a:t>
            </a: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auto">
          <a:xfrm>
            <a:off x="3886200" y="4343400"/>
            <a:ext cx="3429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No indictment = No prosecution</a:t>
            </a:r>
          </a:p>
        </p:txBody>
      </p:sp>
      <p:sp>
        <p:nvSpPr>
          <p:cNvPr id="3130" name="Rectangle 58"/>
          <p:cNvSpPr>
            <a:spLocks noChangeArrowheads="1"/>
          </p:cNvSpPr>
          <p:nvPr/>
        </p:nvSpPr>
        <p:spPr bwMode="auto">
          <a:xfrm>
            <a:off x="0" y="5029200"/>
            <a:ext cx="3352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Arraignment &amp; Plea</a:t>
            </a:r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auto">
          <a:xfrm>
            <a:off x="152400" y="5943600"/>
            <a:ext cx="2286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Plead Guilty</a:t>
            </a:r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auto">
          <a:xfrm>
            <a:off x="3581400" y="5334000"/>
            <a:ext cx="2362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Plea NOT Guilty</a:t>
            </a:r>
          </a:p>
        </p:txBody>
      </p:sp>
      <p:sp>
        <p:nvSpPr>
          <p:cNvPr id="3137" name="Rectangle 65"/>
          <p:cNvSpPr>
            <a:spLocks noChangeArrowheads="1"/>
          </p:cNvSpPr>
          <p:nvPr/>
        </p:nvSpPr>
        <p:spPr bwMode="auto">
          <a:xfrm>
            <a:off x="533400" y="1219200"/>
            <a:ext cx="1752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Police Involvement</a:t>
            </a:r>
          </a:p>
        </p:txBody>
      </p:sp>
      <p:sp>
        <p:nvSpPr>
          <p:cNvPr id="3139" name="Line 67"/>
          <p:cNvSpPr>
            <a:spLocks noChangeShapeType="1"/>
          </p:cNvSpPr>
          <p:nvPr/>
        </p:nvSpPr>
        <p:spPr bwMode="auto">
          <a:xfrm>
            <a:off x="1219200" y="83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0" name="Line 68"/>
          <p:cNvSpPr>
            <a:spLocks noChangeShapeType="1"/>
          </p:cNvSpPr>
          <p:nvPr/>
        </p:nvSpPr>
        <p:spPr bwMode="auto">
          <a:xfrm>
            <a:off x="2286000" y="129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1" name="Line 69"/>
          <p:cNvSpPr>
            <a:spLocks noChangeShapeType="1"/>
          </p:cNvSpPr>
          <p:nvPr/>
        </p:nvSpPr>
        <p:spPr bwMode="auto">
          <a:xfrm>
            <a:off x="4419600" y="83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2" name="Line 70"/>
          <p:cNvSpPr>
            <a:spLocks noChangeShapeType="1"/>
          </p:cNvSpPr>
          <p:nvPr/>
        </p:nvSpPr>
        <p:spPr bwMode="auto">
          <a:xfrm>
            <a:off x="1219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3" name="Line 71"/>
          <p:cNvSpPr>
            <a:spLocks noChangeShapeType="1"/>
          </p:cNvSpPr>
          <p:nvPr/>
        </p:nvSpPr>
        <p:spPr bwMode="auto">
          <a:xfrm>
            <a:off x="914400" y="259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5" name="Line 73"/>
          <p:cNvSpPr>
            <a:spLocks noChangeShapeType="1"/>
          </p:cNvSpPr>
          <p:nvPr/>
        </p:nvSpPr>
        <p:spPr bwMode="auto">
          <a:xfrm>
            <a:off x="6172200" y="129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6" name="Line 74"/>
          <p:cNvSpPr>
            <a:spLocks noChangeShapeType="1"/>
          </p:cNvSpPr>
          <p:nvPr/>
        </p:nvSpPr>
        <p:spPr bwMode="auto">
          <a:xfrm>
            <a:off x="7086600" y="1981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7" name="Line 75"/>
          <p:cNvSpPr>
            <a:spLocks noChangeShapeType="1"/>
          </p:cNvSpPr>
          <p:nvPr/>
        </p:nvSpPr>
        <p:spPr bwMode="auto">
          <a:xfrm flipH="1">
            <a:off x="1981200" y="1905000"/>
            <a:ext cx="3124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8" name="Line 76"/>
          <p:cNvSpPr>
            <a:spLocks noChangeShapeType="1"/>
          </p:cNvSpPr>
          <p:nvPr/>
        </p:nvSpPr>
        <p:spPr bwMode="auto">
          <a:xfrm>
            <a:off x="1676400" y="2590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9" name="Line 77"/>
          <p:cNvSpPr>
            <a:spLocks noChangeShapeType="1"/>
          </p:cNvSpPr>
          <p:nvPr/>
        </p:nvSpPr>
        <p:spPr bwMode="auto">
          <a:xfrm>
            <a:off x="9906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0" name="Line 78"/>
          <p:cNvSpPr>
            <a:spLocks noChangeShapeType="1"/>
          </p:cNvSpPr>
          <p:nvPr/>
        </p:nvSpPr>
        <p:spPr bwMode="auto">
          <a:xfrm>
            <a:off x="2438400" y="3352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1" name="Line 79"/>
          <p:cNvSpPr>
            <a:spLocks noChangeShapeType="1"/>
          </p:cNvSpPr>
          <p:nvPr/>
        </p:nvSpPr>
        <p:spPr bwMode="auto">
          <a:xfrm>
            <a:off x="3124200" y="3810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2" name="Line 80"/>
          <p:cNvSpPr>
            <a:spLocks noChangeShapeType="1"/>
          </p:cNvSpPr>
          <p:nvPr/>
        </p:nvSpPr>
        <p:spPr bwMode="auto">
          <a:xfrm>
            <a:off x="16764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auto">
          <a:xfrm>
            <a:off x="16764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5" name="Line 83"/>
          <p:cNvSpPr>
            <a:spLocks noChangeShapeType="1"/>
          </p:cNvSpPr>
          <p:nvPr/>
        </p:nvSpPr>
        <p:spPr bwMode="auto">
          <a:xfrm>
            <a:off x="32004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6" name="Rectangle 84"/>
          <p:cNvSpPr>
            <a:spLocks noChangeArrowheads="1"/>
          </p:cNvSpPr>
          <p:nvPr/>
        </p:nvSpPr>
        <p:spPr bwMode="auto">
          <a:xfrm>
            <a:off x="3657600" y="6019800"/>
            <a:ext cx="2286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TRIAL</a:t>
            </a:r>
          </a:p>
        </p:txBody>
      </p:sp>
      <p:sp>
        <p:nvSpPr>
          <p:cNvPr id="3157" name="Rectangle 85"/>
          <p:cNvSpPr>
            <a:spLocks noChangeArrowheads="1"/>
          </p:cNvSpPr>
          <p:nvPr/>
        </p:nvSpPr>
        <p:spPr bwMode="auto">
          <a:xfrm>
            <a:off x="990600" y="6400800"/>
            <a:ext cx="2514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SENTENCING</a:t>
            </a:r>
          </a:p>
        </p:txBody>
      </p:sp>
      <p:sp>
        <p:nvSpPr>
          <p:cNvPr id="3158" name="Rectangle 86"/>
          <p:cNvSpPr>
            <a:spLocks noChangeArrowheads="1"/>
          </p:cNvSpPr>
          <p:nvPr/>
        </p:nvSpPr>
        <p:spPr bwMode="auto">
          <a:xfrm>
            <a:off x="6553200" y="6172200"/>
            <a:ext cx="2209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Acquittal</a:t>
            </a:r>
          </a:p>
        </p:txBody>
      </p:sp>
      <p:sp>
        <p:nvSpPr>
          <p:cNvPr id="3159" name="Line 87"/>
          <p:cNvSpPr>
            <a:spLocks noChangeShapeType="1"/>
          </p:cNvSpPr>
          <p:nvPr/>
        </p:nvSpPr>
        <p:spPr bwMode="auto">
          <a:xfrm>
            <a:off x="1219200" y="571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0" name="Line 88"/>
          <p:cNvSpPr>
            <a:spLocks noChangeShapeType="1"/>
          </p:cNvSpPr>
          <p:nvPr/>
        </p:nvSpPr>
        <p:spPr bwMode="auto">
          <a:xfrm>
            <a:off x="1752600" y="624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1" name="Line 89"/>
          <p:cNvSpPr>
            <a:spLocks noChangeShapeType="1"/>
          </p:cNvSpPr>
          <p:nvPr/>
        </p:nvSpPr>
        <p:spPr bwMode="auto">
          <a:xfrm>
            <a:off x="33528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3" name="Line 91"/>
          <p:cNvSpPr>
            <a:spLocks noChangeShapeType="1"/>
          </p:cNvSpPr>
          <p:nvPr/>
        </p:nvSpPr>
        <p:spPr bwMode="auto">
          <a:xfrm flipH="1">
            <a:off x="3276600" y="6172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4" name="Line 92"/>
          <p:cNvSpPr>
            <a:spLocks noChangeShapeType="1"/>
          </p:cNvSpPr>
          <p:nvPr/>
        </p:nvSpPr>
        <p:spPr bwMode="auto">
          <a:xfrm>
            <a:off x="5943600" y="61722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5" name="Line 93"/>
          <p:cNvSpPr>
            <a:spLocks noChangeShapeType="1"/>
          </p:cNvSpPr>
          <p:nvPr/>
        </p:nvSpPr>
        <p:spPr bwMode="auto">
          <a:xfrm>
            <a:off x="44958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6" name="Text Box 94"/>
          <p:cNvSpPr txBox="1">
            <a:spLocks noChangeArrowheads="1"/>
          </p:cNvSpPr>
          <p:nvPr/>
        </p:nvSpPr>
        <p:spPr bwMode="auto">
          <a:xfrm>
            <a:off x="7696200" y="3505200"/>
            <a:ext cx="1219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Criminal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Trial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304800" y="228600"/>
            <a:ext cx="18288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700" b="1"/>
              <a:t>Offense </a:t>
            </a:r>
          </a:p>
          <a:p>
            <a:pPr algn="ctr"/>
            <a:r>
              <a:rPr lang="en-US" sz="1700" b="1"/>
              <a:t>Committed</a:t>
            </a: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2819400" y="762000"/>
            <a:ext cx="1600200" cy="838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Not Arrested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029200" y="381000"/>
            <a:ext cx="2895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105400" y="1752600"/>
            <a:ext cx="1981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Prosecutor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391400" y="2286000"/>
            <a:ext cx="1295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28600" y="2057400"/>
            <a:ext cx="1752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ARRESTED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228600" y="2819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905000" y="2819400"/>
            <a:ext cx="160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In Jail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28600" y="3657600"/>
            <a:ext cx="2895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Preliminary Hearing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810000" y="3657600"/>
            <a:ext cx="1981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152400" y="4419600"/>
            <a:ext cx="3048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3886200" y="4343400"/>
            <a:ext cx="3429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No indictment = No prosecution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5029200"/>
            <a:ext cx="3352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Arraignment &amp;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152400" y="5943600"/>
            <a:ext cx="2286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Plead</a:t>
            </a: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3581400" y="5334000"/>
            <a:ext cx="2362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Plea</a:t>
            </a: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533400" y="1219200"/>
            <a:ext cx="1752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1219200" y="83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2286000" y="129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4419600" y="83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1219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914400" y="259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6172200" y="129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7086600" y="1981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 flipH="1">
            <a:off x="1981200" y="1905000"/>
            <a:ext cx="3124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1676400" y="2590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9906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2438400" y="3352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>
            <a:off x="3124200" y="3810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16764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16764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32004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3657600" y="6019800"/>
            <a:ext cx="2286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TRIAL</a:t>
            </a:r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990600" y="6400800"/>
            <a:ext cx="2514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6553200" y="6172200"/>
            <a:ext cx="2209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56" name="Line 36"/>
          <p:cNvSpPr>
            <a:spLocks noChangeShapeType="1"/>
          </p:cNvSpPr>
          <p:nvPr/>
        </p:nvSpPr>
        <p:spPr bwMode="auto">
          <a:xfrm>
            <a:off x="1219200" y="571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>
            <a:off x="1752600" y="624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8" name="Line 38"/>
          <p:cNvSpPr>
            <a:spLocks noChangeShapeType="1"/>
          </p:cNvSpPr>
          <p:nvPr/>
        </p:nvSpPr>
        <p:spPr bwMode="auto">
          <a:xfrm>
            <a:off x="33528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9" name="Line 39"/>
          <p:cNvSpPr>
            <a:spLocks noChangeShapeType="1"/>
          </p:cNvSpPr>
          <p:nvPr/>
        </p:nvSpPr>
        <p:spPr bwMode="auto">
          <a:xfrm flipH="1">
            <a:off x="3276600" y="6172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5943600" y="61722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1" name="Line 41"/>
          <p:cNvSpPr>
            <a:spLocks noChangeShapeType="1"/>
          </p:cNvSpPr>
          <p:nvPr/>
        </p:nvSpPr>
        <p:spPr bwMode="auto">
          <a:xfrm>
            <a:off x="44958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7620000" y="3733800"/>
            <a:ext cx="13716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Criminal</a:t>
            </a:r>
          </a:p>
          <a:p>
            <a:r>
              <a:rPr lang="en-US" sz="2000" b="1"/>
              <a:t>Trial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304800" y="228600"/>
            <a:ext cx="18288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700" b="1"/>
              <a:t>Offense </a:t>
            </a:r>
          </a:p>
          <a:p>
            <a:pPr algn="ctr"/>
            <a:r>
              <a:rPr lang="en-US" sz="1700" b="1"/>
              <a:t>Committed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2819400" y="762000"/>
            <a:ext cx="1600200" cy="838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Not Arrested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029200" y="381000"/>
            <a:ext cx="2895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105400" y="1752600"/>
            <a:ext cx="1981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7391400" y="2286000"/>
            <a:ext cx="1295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Insufficient</a:t>
            </a:r>
          </a:p>
          <a:p>
            <a:pPr algn="ctr"/>
            <a:r>
              <a:rPr lang="en-US"/>
              <a:t>evidence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28600" y="2057400"/>
            <a:ext cx="1752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ARRESTED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28600" y="2819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905000" y="2819400"/>
            <a:ext cx="160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28600" y="3657600"/>
            <a:ext cx="2895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3810000" y="3657600"/>
            <a:ext cx="1981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No probable cause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152400" y="4419600"/>
            <a:ext cx="3048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Grand Jury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3886200" y="4343400"/>
            <a:ext cx="3429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No indictment = No prosecution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5029200"/>
            <a:ext cx="3352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152400" y="5943600"/>
            <a:ext cx="2286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Plead Guilty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3581400" y="5334000"/>
            <a:ext cx="2362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Plea NOT Guilty</a:t>
            </a: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533400" y="1219200"/>
            <a:ext cx="1752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1219200" y="83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2286000" y="129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4419600" y="83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1219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914400" y="259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6172200" y="129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7086600" y="1981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 flipH="1">
            <a:off x="1981200" y="1905000"/>
            <a:ext cx="3124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1676400" y="2590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9906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2438400" y="3352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>
            <a:off x="3124200" y="3810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>
            <a:off x="16764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16764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32004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3657600" y="6019800"/>
            <a:ext cx="2286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990600" y="6400800"/>
            <a:ext cx="2514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7203" name="Rectangle 35"/>
          <p:cNvSpPr>
            <a:spLocks noChangeArrowheads="1"/>
          </p:cNvSpPr>
          <p:nvPr/>
        </p:nvSpPr>
        <p:spPr bwMode="auto">
          <a:xfrm>
            <a:off x="6553200" y="6172200"/>
            <a:ext cx="2209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Acquittal</a:t>
            </a:r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>
            <a:off x="1219200" y="571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>
            <a:off x="1752600" y="624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>
            <a:off x="33528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 flipH="1">
            <a:off x="3276600" y="6172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8" name="Line 40"/>
          <p:cNvSpPr>
            <a:spLocks noChangeShapeType="1"/>
          </p:cNvSpPr>
          <p:nvPr/>
        </p:nvSpPr>
        <p:spPr bwMode="auto">
          <a:xfrm>
            <a:off x="5943600" y="61722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9" name="Line 41"/>
          <p:cNvSpPr>
            <a:spLocks noChangeShapeType="1"/>
          </p:cNvSpPr>
          <p:nvPr/>
        </p:nvSpPr>
        <p:spPr bwMode="auto">
          <a:xfrm>
            <a:off x="44958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7620000" y="4114800"/>
            <a:ext cx="12954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Criminal</a:t>
            </a:r>
          </a:p>
          <a:p>
            <a:r>
              <a:rPr lang="en-US" sz="2000" b="1"/>
              <a:t>Trial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304800" y="228600"/>
            <a:ext cx="18288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700" b="1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2819400" y="762000"/>
            <a:ext cx="1600200" cy="838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029200" y="381000"/>
            <a:ext cx="2895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105400" y="1752600"/>
            <a:ext cx="1981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7391400" y="2286000"/>
            <a:ext cx="1295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28600" y="2057400"/>
            <a:ext cx="1752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28600" y="2819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905000" y="2819400"/>
            <a:ext cx="160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28600" y="3657600"/>
            <a:ext cx="2895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3810000" y="3657600"/>
            <a:ext cx="1981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152400" y="4419600"/>
            <a:ext cx="3048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3886200" y="4343400"/>
            <a:ext cx="3429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5029200"/>
            <a:ext cx="3352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152400" y="5943600"/>
            <a:ext cx="2286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3581400" y="5334000"/>
            <a:ext cx="2362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533400" y="1219200"/>
            <a:ext cx="1752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1219200" y="83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2286000" y="129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4419600" y="83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1219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914400" y="259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6172200" y="129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7086600" y="1981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 flipH="1">
            <a:off x="1981200" y="1905000"/>
            <a:ext cx="3124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1676400" y="2590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9906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2438400" y="3352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3124200" y="3810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16764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>
            <a:off x="16764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32004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3657600" y="6019800"/>
            <a:ext cx="2286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8226" name="Rectangle 34"/>
          <p:cNvSpPr>
            <a:spLocks noChangeArrowheads="1"/>
          </p:cNvSpPr>
          <p:nvPr/>
        </p:nvSpPr>
        <p:spPr bwMode="auto">
          <a:xfrm>
            <a:off x="990600" y="6400800"/>
            <a:ext cx="2514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6553200" y="6172200"/>
            <a:ext cx="2209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>
            <a:off x="1219200" y="571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>
            <a:off x="1752600" y="624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>
            <a:off x="33528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 flipH="1">
            <a:off x="3276600" y="6172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>
            <a:off x="5943600" y="61722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3" name="Line 41"/>
          <p:cNvSpPr>
            <a:spLocks noChangeShapeType="1"/>
          </p:cNvSpPr>
          <p:nvPr/>
        </p:nvSpPr>
        <p:spPr bwMode="auto">
          <a:xfrm>
            <a:off x="44958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7620000" y="3962400"/>
            <a:ext cx="12192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Criminal</a:t>
            </a:r>
          </a:p>
          <a:p>
            <a:r>
              <a:rPr lang="en-US" sz="2000" b="1"/>
              <a:t>Trial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1770</TotalTime>
  <Words>93</Words>
  <Application>Microsoft Office PowerPoint</Application>
  <PresentationFormat>On-screen Show (4:3)</PresentationFormat>
  <Paragraphs>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Sony FX220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Mimi Goudes</dc:creator>
  <cp:lastModifiedBy>Dunn, Kathryn G.</cp:lastModifiedBy>
  <cp:revision>9</cp:revision>
  <dcterms:created xsi:type="dcterms:W3CDTF">2007-03-14T23:06:47Z</dcterms:created>
  <dcterms:modified xsi:type="dcterms:W3CDTF">2015-11-17T00:05:47Z</dcterms:modified>
</cp:coreProperties>
</file>