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7E33D4-A4BF-4963-BFA7-C6536AA40B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63338-4004-4C05-9869-6960C5454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94941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63098-A3A8-4A9F-934E-1EE3F6E2C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431282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DE3DB-D089-458C-9AB9-07F1CF91B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730213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A1123-FEB2-4764-8609-03F4341C1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550427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40F0A-10F3-4432-8F9C-303173D58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88263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DD8A8-842B-492E-9C41-717B0EEE24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104509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291AD-85BE-44D2-98B5-3A167E4DF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630303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0D9B3-BFDC-465B-B6E5-FDF2B124C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712352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76DB7-1DCB-4E09-9E66-DF8F77903C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729321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639FB-DF84-423C-B268-DADEF5FAD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936741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59DA6F6-3A13-43BD-931A-E28FD77A78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304800" y="0"/>
            <a:ext cx="10036175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667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76200"/>
            <a:ext cx="9144000" cy="243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400" b="1" u="sng">
                <a:solidFill>
                  <a:srgbClr val="FFFF00"/>
                </a:solidFill>
                <a:latin typeface="Comic Sans MS" panose="030F0702030302020204" pitchFamily="66" charset="0"/>
              </a:rPr>
              <a:t>Business Cycle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latin typeface="Comic Sans MS" panose="030F0702030302020204" pitchFamily="66" charset="0"/>
              </a:rPr>
              <a:t>The periodic and cyclical ups and downs of the economy</a:t>
            </a:r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914400" y="3124200"/>
            <a:ext cx="7239000" cy="2952750"/>
          </a:xfrm>
          <a:custGeom>
            <a:avLst/>
            <a:gdLst>
              <a:gd name="T0" fmla="*/ 0 w 13680"/>
              <a:gd name="T1" fmla="*/ 4650 h 7080"/>
              <a:gd name="T2" fmla="*/ 4500 w 13680"/>
              <a:gd name="T3" fmla="*/ 330 h 7080"/>
              <a:gd name="T4" fmla="*/ 10080 w 13680"/>
              <a:gd name="T5" fmla="*/ 6630 h 7080"/>
              <a:gd name="T6" fmla="*/ 13680 w 13680"/>
              <a:gd name="T7" fmla="*/ 3030 h 7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80" h="7080">
                <a:moveTo>
                  <a:pt x="0" y="4650"/>
                </a:moveTo>
                <a:cubicBezTo>
                  <a:pt x="1410" y="2325"/>
                  <a:pt x="2820" y="0"/>
                  <a:pt x="4500" y="330"/>
                </a:cubicBezTo>
                <a:cubicBezTo>
                  <a:pt x="6180" y="660"/>
                  <a:pt x="8550" y="6180"/>
                  <a:pt x="10080" y="6630"/>
                </a:cubicBezTo>
                <a:cubicBezTo>
                  <a:pt x="11610" y="7080"/>
                  <a:pt x="13080" y="3630"/>
                  <a:pt x="13680" y="303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33400" y="51054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80808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Expansion Period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441325"/>
            <a:ext cx="4572000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-phase where the economy is </a:t>
            </a: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growing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Gross Domestic Product increases from year to year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-amount of goods produced?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Output of goods and services increases – people expect to make more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-number of jobs produced?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More goods and services means more jobs for people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-number of business starts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More businesses starting – expect to produce more</a:t>
            </a:r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4800600" y="685800"/>
            <a:ext cx="4038600" cy="2952750"/>
          </a:xfrm>
          <a:custGeom>
            <a:avLst/>
            <a:gdLst>
              <a:gd name="T0" fmla="*/ 0 w 13680"/>
              <a:gd name="T1" fmla="*/ 4650 h 7080"/>
              <a:gd name="T2" fmla="*/ 4500 w 13680"/>
              <a:gd name="T3" fmla="*/ 330 h 7080"/>
              <a:gd name="T4" fmla="*/ 10080 w 13680"/>
              <a:gd name="T5" fmla="*/ 6630 h 7080"/>
              <a:gd name="T6" fmla="*/ 13680 w 13680"/>
              <a:gd name="T7" fmla="*/ 3030 h 7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80" h="7080">
                <a:moveTo>
                  <a:pt x="0" y="4650"/>
                </a:moveTo>
                <a:cubicBezTo>
                  <a:pt x="1410" y="2325"/>
                  <a:pt x="2820" y="0"/>
                  <a:pt x="4500" y="330"/>
                </a:cubicBezTo>
                <a:cubicBezTo>
                  <a:pt x="6180" y="660"/>
                  <a:pt x="8550" y="6180"/>
                  <a:pt x="10080" y="6630"/>
                </a:cubicBezTo>
                <a:cubicBezTo>
                  <a:pt x="11610" y="7080"/>
                  <a:pt x="13080" y="3630"/>
                  <a:pt x="13680" y="303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648200" y="2667000"/>
            <a:ext cx="434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876800" y="166688"/>
            <a:ext cx="388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Expansion Period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5410200" y="609600"/>
            <a:ext cx="1447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648200" y="3849688"/>
            <a:ext cx="4495800" cy="259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What happens in the expansion period?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endParaRPr lang="en-US" altLang="en-US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Why must the government be careful during the expansion period?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80808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00" y="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Peak Period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0" y="593725"/>
            <a:ext cx="4572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-phase where the economy has </a:t>
            </a: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reached its peak</a:t>
            </a: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of growth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Everything is at its best possible level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-amount of goods produced?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-number of jobs produced?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-number of business starts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Peak Period</a:t>
            </a:r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228600" y="685800"/>
            <a:ext cx="4038600" cy="2952750"/>
          </a:xfrm>
          <a:custGeom>
            <a:avLst/>
            <a:gdLst>
              <a:gd name="T0" fmla="*/ 0 w 13680"/>
              <a:gd name="T1" fmla="*/ 4650 h 7080"/>
              <a:gd name="T2" fmla="*/ 4500 w 13680"/>
              <a:gd name="T3" fmla="*/ 330 h 7080"/>
              <a:gd name="T4" fmla="*/ 10080 w 13680"/>
              <a:gd name="T5" fmla="*/ 6630 h 7080"/>
              <a:gd name="T6" fmla="*/ 13680 w 13680"/>
              <a:gd name="T7" fmla="*/ 3030 h 7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80" h="7080">
                <a:moveTo>
                  <a:pt x="0" y="4650"/>
                </a:moveTo>
                <a:cubicBezTo>
                  <a:pt x="1410" y="2325"/>
                  <a:pt x="2820" y="0"/>
                  <a:pt x="4500" y="330"/>
                </a:cubicBezTo>
                <a:cubicBezTo>
                  <a:pt x="6180" y="660"/>
                  <a:pt x="8550" y="6180"/>
                  <a:pt x="10080" y="6630"/>
                </a:cubicBezTo>
                <a:cubicBezTo>
                  <a:pt x="11610" y="7080"/>
                  <a:pt x="13080" y="3630"/>
                  <a:pt x="13680" y="303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6200" y="2667000"/>
            <a:ext cx="434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1752600" y="533400"/>
            <a:ext cx="609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0" y="3849688"/>
            <a:ext cx="4495800" cy="259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What happens in the peak period?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endParaRPr lang="en-US" altLang="en-US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Why must the government be careful during the peak period?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80808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Contraction Period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457200"/>
            <a:ext cx="4572000" cy="634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-phase where the </a:t>
            </a: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economy is starting to decline</a:t>
            </a: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from its peak activity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Gross Domestic Product getting less from year to year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Could lead to a recession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-amount of goods produced?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Demand goes down, which causes supply to decrease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-number of jobs produced?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Firms not selling as much, number of jobs decrease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-number of business starts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Less new businesses – do not expect to make money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8200" y="3849688"/>
            <a:ext cx="4495800" cy="259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What happens in the contraction period?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endParaRPr lang="en-US" altLang="en-US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Why must the government be careful during the contraction period?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876800" y="166688"/>
            <a:ext cx="388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Contraction Period</a:t>
            </a:r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4800600" y="685800"/>
            <a:ext cx="4038600" cy="2952750"/>
          </a:xfrm>
          <a:custGeom>
            <a:avLst/>
            <a:gdLst>
              <a:gd name="T0" fmla="*/ 0 w 13680"/>
              <a:gd name="T1" fmla="*/ 4650 h 7080"/>
              <a:gd name="T2" fmla="*/ 4500 w 13680"/>
              <a:gd name="T3" fmla="*/ 330 h 7080"/>
              <a:gd name="T4" fmla="*/ 10080 w 13680"/>
              <a:gd name="T5" fmla="*/ 6630 h 7080"/>
              <a:gd name="T6" fmla="*/ 13680 w 13680"/>
              <a:gd name="T7" fmla="*/ 3030 h 7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80" h="7080">
                <a:moveTo>
                  <a:pt x="0" y="4650"/>
                </a:moveTo>
                <a:cubicBezTo>
                  <a:pt x="1410" y="2325"/>
                  <a:pt x="2820" y="0"/>
                  <a:pt x="4500" y="330"/>
                </a:cubicBezTo>
                <a:cubicBezTo>
                  <a:pt x="6180" y="660"/>
                  <a:pt x="8550" y="6180"/>
                  <a:pt x="10080" y="6630"/>
                </a:cubicBezTo>
                <a:cubicBezTo>
                  <a:pt x="11610" y="7080"/>
                  <a:pt x="13080" y="3630"/>
                  <a:pt x="13680" y="303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648200" y="2667000"/>
            <a:ext cx="434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6934200" y="533400"/>
            <a:ext cx="838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80808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0" y="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Trough Period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0" y="822325"/>
            <a:ext cx="4572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-phase where the economy has </a:t>
            </a: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reached its lowest point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All are at the lowest possible levels, could lead to depression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-amount of goods produced?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-number of jobs produced?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-number of business starts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Trough Period</a:t>
            </a:r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228600" y="685800"/>
            <a:ext cx="4038600" cy="2952750"/>
          </a:xfrm>
          <a:custGeom>
            <a:avLst/>
            <a:gdLst>
              <a:gd name="T0" fmla="*/ 0 w 13680"/>
              <a:gd name="T1" fmla="*/ 4650 h 7080"/>
              <a:gd name="T2" fmla="*/ 4500 w 13680"/>
              <a:gd name="T3" fmla="*/ 330 h 7080"/>
              <a:gd name="T4" fmla="*/ 10080 w 13680"/>
              <a:gd name="T5" fmla="*/ 6630 h 7080"/>
              <a:gd name="T6" fmla="*/ 13680 w 13680"/>
              <a:gd name="T7" fmla="*/ 3030 h 7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80" h="7080">
                <a:moveTo>
                  <a:pt x="0" y="4650"/>
                </a:moveTo>
                <a:cubicBezTo>
                  <a:pt x="1410" y="2325"/>
                  <a:pt x="2820" y="0"/>
                  <a:pt x="4500" y="330"/>
                </a:cubicBezTo>
                <a:cubicBezTo>
                  <a:pt x="6180" y="660"/>
                  <a:pt x="8550" y="6180"/>
                  <a:pt x="10080" y="6630"/>
                </a:cubicBezTo>
                <a:cubicBezTo>
                  <a:pt x="11610" y="7080"/>
                  <a:pt x="13080" y="3630"/>
                  <a:pt x="13680" y="303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6200" y="2667000"/>
            <a:ext cx="434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362200" y="533400"/>
            <a:ext cx="914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0" y="3849688"/>
            <a:ext cx="4495800" cy="259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What happens in the trough period?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  <a:cs typeface="Tahoma" panose="020B0604030504040204" pitchFamily="34" charset="0"/>
              </a:rPr>
              <a:t>_____________________________</a:t>
            </a:r>
          </a:p>
          <a:p>
            <a:pPr algn="ctr">
              <a:spcBef>
                <a:spcPct val="50000"/>
              </a:spcBef>
            </a:pPr>
            <a:endParaRPr lang="en-US" altLang="en-US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Why must the government be careful during the trough period?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80808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Comic Sans MS" panose="030F0702030302020204" pitchFamily="66" charset="0"/>
              </a:rPr>
              <a:t>Standard of Living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25475"/>
            <a:ext cx="4572000" cy="600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en-US" altLang="en-US" b="1" u="sng">
                <a:solidFill>
                  <a:srgbClr val="FFFF00"/>
                </a:solidFill>
                <a:latin typeface="Comic Sans MS" panose="030F0702030302020204" pitchFamily="66" charset="0"/>
              </a:rPr>
              <a:t>Standard of Living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	-a measure of </a:t>
            </a:r>
            <a:r>
              <a:rPr lang="en-US" altLang="en-US" b="1" u="sng">
                <a:solidFill>
                  <a:srgbClr val="FFFF00"/>
                </a:solidFill>
                <a:latin typeface="Comic Sans MS" panose="030F0702030302020204" pitchFamily="66" charset="0"/>
              </a:rPr>
              <a:t>how well a person lives</a:t>
            </a: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 as well as the amount of free time they have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Make sure all Americans have enough goods and services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Compare ourselves to other nations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en-US" altLang="en-US" b="1" u="sng">
                <a:solidFill>
                  <a:srgbClr val="FFFF00"/>
                </a:solidFill>
                <a:latin typeface="Comic Sans MS" panose="030F0702030302020204" pitchFamily="66" charset="0"/>
              </a:rPr>
              <a:t>Gross Domestic Product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	-the value of all goods and services produced in a nation in a given year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Measures quantity, not quality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-Why do we compare GDP with previous years?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To see whether or not the economy is growing and to decide what the government should do to help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0" y="0"/>
            <a:ext cx="4572000" cy="6854825"/>
          </a:xfrm>
          <a:prstGeom prst="rect">
            <a:avLst/>
          </a:prstGeom>
          <a:solidFill>
            <a:srgbClr val="80808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0" y="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Comic Sans MS" panose="030F0702030302020204" pitchFamily="66" charset="0"/>
              </a:rPr>
              <a:t>Inflation Concerns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0" y="457200"/>
            <a:ext cx="45720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Inflation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	-a general increase in the cost of goods and services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Rise in prices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-Why is inflation a bad thing for the economy?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Reduces purchasing power of money and alters people’s decisions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en-US" altLang="en-US" sz="2000" b="1" u="sng">
                <a:solidFill>
                  <a:srgbClr val="FFFF00"/>
                </a:solidFill>
                <a:latin typeface="Comic Sans MS" panose="030F0702030302020204" pitchFamily="66" charset="0"/>
              </a:rPr>
              <a:t>Consumer Price Index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400 commonly-used items sampled by the government to determine prices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-Controlling Inflation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Comic Sans MS" panose="030F0702030302020204" pitchFamily="66" charset="0"/>
              </a:rPr>
              <a:t>Federal reserve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185</TotalTime>
  <Words>331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Wingdings</vt:lpstr>
      <vt:lpstr>Comic Sans MS</vt:lpstr>
      <vt:lpstr>Tahoma</vt:lpstr>
      <vt:lpstr>Orbit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Dunn, Kathryn G.</cp:lastModifiedBy>
  <cp:revision>3</cp:revision>
  <dcterms:created xsi:type="dcterms:W3CDTF">2005-07-22T00:28:05Z</dcterms:created>
  <dcterms:modified xsi:type="dcterms:W3CDTF">2015-12-01T20:14:27Z</dcterms:modified>
</cp:coreProperties>
</file>